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8"/>
  </p:notesMasterIdLst>
  <p:sldIdLst>
    <p:sldId id="1942" r:id="rId2"/>
    <p:sldId id="1949" r:id="rId3"/>
    <p:sldId id="2000" r:id="rId4"/>
    <p:sldId id="2001" r:id="rId5"/>
    <p:sldId id="1973" r:id="rId6"/>
    <p:sldId id="1968" r:id="rId7"/>
    <p:sldId id="1966" r:id="rId8"/>
    <p:sldId id="1967" r:id="rId9"/>
    <p:sldId id="1969" r:id="rId10"/>
    <p:sldId id="1956" r:id="rId11"/>
    <p:sldId id="2008" r:id="rId12"/>
    <p:sldId id="1977" r:id="rId13"/>
    <p:sldId id="2005" r:id="rId14"/>
    <p:sldId id="2004" r:id="rId15"/>
    <p:sldId id="1979" r:id="rId16"/>
    <p:sldId id="1978" r:id="rId17"/>
    <p:sldId id="1981" r:id="rId18"/>
    <p:sldId id="1983" r:id="rId19"/>
    <p:sldId id="1993" r:id="rId20"/>
    <p:sldId id="1994" r:id="rId21"/>
    <p:sldId id="1986" r:id="rId22"/>
    <p:sldId id="2017" r:id="rId23"/>
    <p:sldId id="2021" r:id="rId24"/>
    <p:sldId id="2018" r:id="rId25"/>
    <p:sldId id="2006" r:id="rId26"/>
    <p:sldId id="1988" r:id="rId27"/>
    <p:sldId id="1989" r:id="rId28"/>
    <p:sldId id="1972" r:id="rId29"/>
    <p:sldId id="1958" r:id="rId30"/>
    <p:sldId id="2012" r:id="rId31"/>
    <p:sldId id="2023" r:id="rId32"/>
    <p:sldId id="2013" r:id="rId33"/>
    <p:sldId id="2014" r:id="rId34"/>
    <p:sldId id="1785" r:id="rId35"/>
    <p:sldId id="1990" r:id="rId36"/>
    <p:sldId id="2019" r:id="rId37"/>
    <p:sldId id="2020" r:id="rId38"/>
    <p:sldId id="2015" r:id="rId39"/>
    <p:sldId id="2024" r:id="rId40"/>
    <p:sldId id="1998" r:id="rId41"/>
    <p:sldId id="1772" r:id="rId42"/>
    <p:sldId id="2010" r:id="rId43"/>
    <p:sldId id="1970" r:id="rId44"/>
    <p:sldId id="1997" r:id="rId45"/>
    <p:sldId id="2022" r:id="rId46"/>
    <p:sldId id="1897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04"/>
    <p:restoredTop sz="94589"/>
  </p:normalViewPr>
  <p:slideViewPr>
    <p:cSldViewPr snapToGrid="0">
      <p:cViewPr varScale="1">
        <p:scale>
          <a:sx n="113" d="100"/>
          <a:sy n="113" d="100"/>
        </p:scale>
        <p:origin x="60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77D8FC-BDAE-4C0B-9EC9-EDF7A72984B8}" type="datetimeFigureOut">
              <a:rPr lang="en-US" smtClean="0"/>
              <a:t>3/11/24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928494-E6BA-4A26-84EE-8420C225A9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4027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928494-E6BA-4A26-84EE-8420C225A916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1573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521D3B-C6BC-FC06-22D8-609CBCD4DA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DCFC6C-3C9F-1C88-55EE-C07C1BBECE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F5DFB3-BC5F-0370-6752-61EBF4369C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44C9E-67EC-4B19-A5DC-B342A3384925}" type="datetimeFigureOut">
              <a:rPr lang="en-US" smtClean="0"/>
              <a:t>3/11/24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3E8004-55CE-244A-02AD-D9D44BA80B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A3C46B-B664-AE3D-D8E9-BDDC579302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CDE88-DB29-45BA-A779-09A2D3C05C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9883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ABE825-0DB0-D818-C1B3-9934C0BFF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715ACAB-59D8-E46F-019D-3331382A97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F96C24-DDFA-D1C6-618C-8C10644847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44C9E-67EC-4B19-A5DC-B342A3384925}" type="datetimeFigureOut">
              <a:rPr lang="en-US" smtClean="0"/>
              <a:t>3/11/24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6858C8-3BC5-5D9B-9109-1F990766BC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375EFB-A31C-4F86-F68C-85E75070E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CDE88-DB29-45BA-A779-09A2D3C05C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1928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F38572C-F152-CADA-EE4C-7CB28D7C632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46A3F3E-D6BF-99D9-AF2F-14DA4DFFE5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C49CF2-860B-EA46-F992-899B620197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44C9E-67EC-4B19-A5DC-B342A3384925}" type="datetimeFigureOut">
              <a:rPr lang="en-US" smtClean="0"/>
              <a:t>3/11/24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E83ADB-5B01-CA36-70DC-5225E627A2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31F1F1-91E8-1CD6-35C6-AB9BED538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CDE88-DB29-45BA-A779-09A2D3C05C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0935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0F58B6-08FC-9E8B-3799-2224C29C18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036A05-F4E0-3A0E-3A7E-3FA3E89730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C1186F-D24B-F49E-06AD-832C16E208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44C9E-67EC-4B19-A5DC-B342A3384925}" type="datetimeFigureOut">
              <a:rPr lang="en-US" smtClean="0"/>
              <a:t>3/11/24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83C40B-85FB-195C-43D7-A2DB13598A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7BE8AF-A8DF-6847-EE51-957FCCFF5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CDE88-DB29-45BA-A779-09A2D3C05C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5370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087005-76EF-8037-D06C-05E2E1AAD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E81416-18FD-0336-B08B-FACDB0D245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AAFB1D-7160-1DBD-F901-50DA3163AD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44C9E-67EC-4B19-A5DC-B342A3384925}" type="datetimeFigureOut">
              <a:rPr lang="en-US" smtClean="0"/>
              <a:t>3/11/24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6D82A6-24AD-EBE3-8B6F-900D743097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2579E2-BE4A-53B2-5B9E-3AA0F3030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CDE88-DB29-45BA-A779-09A2D3C05C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9186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7AD782-06FC-3D2C-F3E6-DAD479D5D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EC89E-0AE0-4086-FA0B-306580AC8A6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D9F7C5-C1A5-8E62-19DF-501FAAB08C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BFB5A8-E160-3FB7-B348-36FD5305F8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44C9E-67EC-4B19-A5DC-B342A3384925}" type="datetimeFigureOut">
              <a:rPr lang="en-US" smtClean="0"/>
              <a:t>3/11/24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A0A082-6563-541A-EF9D-00307129F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990DEF-9181-BF3B-ED20-B3A5C0901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CDE88-DB29-45BA-A779-09A2D3C05C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4029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4339C-319F-0371-36B1-548CA5C149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A51DE3-1DED-E94C-3C63-8C83F9E27E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7CFA07-3138-4280-073D-3D2A4631EF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DC03DC2-C102-E6EA-3F78-54DFCDED52A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BAB7BAF-0E24-876B-5D71-5492D0A1159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74C2687-B5AC-861C-AA7C-FE8336CC55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44C9E-67EC-4B19-A5DC-B342A3384925}" type="datetimeFigureOut">
              <a:rPr lang="en-US" smtClean="0"/>
              <a:t>3/11/24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2F05E1D-822F-FE01-95BF-C54A4561F1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5859D88-F094-A075-C5FA-85C76C6E9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CDE88-DB29-45BA-A779-09A2D3C05C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8561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3F66E-2951-4904-B2FF-EE5004218B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14030F7-2231-9BB0-7DD0-80B769528D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44C9E-67EC-4B19-A5DC-B342A3384925}" type="datetimeFigureOut">
              <a:rPr lang="en-US" smtClean="0"/>
              <a:t>3/11/24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2CFCC7-E9D7-389D-A9F2-BF3702F2B8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082226-E293-779D-A39C-D363A2CF1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CDE88-DB29-45BA-A779-09A2D3C05C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2616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F0D2DFD-99BA-0C5E-9DD0-1A9E4CC802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44C9E-67EC-4B19-A5DC-B342A3384925}" type="datetimeFigureOut">
              <a:rPr lang="en-US" smtClean="0"/>
              <a:t>3/11/24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E894E2F-5617-DBA6-D862-4E1ACE5A81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E29932-CA1C-53DD-C61B-956FEE299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CDE88-DB29-45BA-A779-09A2D3C05C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4811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4DCCC-3791-2995-F49F-86147A7A65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0F0EC9-DA08-E62C-B2A5-14C20831E5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6B52FE-61CF-5C17-CA63-C645030947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6C4DD9-215B-8E68-F324-836E51AD61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44C9E-67EC-4B19-A5DC-B342A3384925}" type="datetimeFigureOut">
              <a:rPr lang="en-US" smtClean="0"/>
              <a:t>3/11/24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9185BE-F1EB-5AA0-2A29-5A35D7869B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5F6AFB-27BF-8869-D927-DCF473474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CDE88-DB29-45BA-A779-09A2D3C05C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1355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1283B-B205-E099-D5AC-F22BC7D5B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BB78F1F-66E7-8A9A-6D8A-0A31EADC096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6AE7DE-C471-B370-09EE-22185FBE17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59CDE1-D55C-6C28-4C9E-3F50CF6F90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44C9E-67EC-4B19-A5DC-B342A3384925}" type="datetimeFigureOut">
              <a:rPr lang="en-US" smtClean="0"/>
              <a:t>3/11/24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FE45DD-E3BA-4377-3304-43B1EEE262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B4124B-4680-CA32-4828-4406B0C5E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CDE88-DB29-45BA-A779-09A2D3C05C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576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133F6C-B596-A23C-B42F-FBB08EB573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BA5526-5D65-2572-31FF-EC7F4A91E6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88BB84-4C4C-A700-F513-C254E52DE8B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444C9E-67EC-4B19-A5DC-B342A3384925}" type="datetimeFigureOut">
              <a:rPr lang="en-US" smtClean="0"/>
              <a:t>3/11/24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2D2DC2-F17D-C574-A5E4-E877F7FD65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7522BE-90D2-DA1F-6FD8-7DE6C537E6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8CDE88-DB29-45BA-A779-09A2D3C05C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9674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w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wmf"/><Relationship Id="rId2" Type="http://schemas.openxmlformats.org/officeDocument/2006/relationships/oleObject" Target="../embeddings/oleObject9.bin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wmf"/><Relationship Id="rId2" Type="http://schemas.openxmlformats.org/officeDocument/2006/relationships/oleObject" Target="../embeddings/oleObject10.bin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w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wmf"/><Relationship Id="rId2" Type="http://schemas.openxmlformats.org/officeDocument/2006/relationships/oleObject" Target="../embeddings/oleObject12.bin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wmf"/><Relationship Id="rId2" Type="http://schemas.openxmlformats.org/officeDocument/2006/relationships/oleObject" Target="../embeddings/oleObject13.bin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wmf"/><Relationship Id="rId2" Type="http://schemas.openxmlformats.org/officeDocument/2006/relationships/oleObject" Target="../embeddings/oleObject14.bin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w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wmf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wmf"/><Relationship Id="rId2" Type="http://schemas.openxmlformats.org/officeDocument/2006/relationships/oleObject" Target="../embeddings/oleObject17.bin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wmf"/><Relationship Id="rId2" Type="http://schemas.openxmlformats.org/officeDocument/2006/relationships/oleObject" Target="../embeddings/oleObject18.bin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wmf"/><Relationship Id="rId2" Type="http://schemas.openxmlformats.org/officeDocument/2006/relationships/oleObject" Target="../embeddings/oleObject19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5.wmf"/><Relationship Id="rId4" Type="http://schemas.openxmlformats.org/officeDocument/2006/relationships/oleObject" Target="../embeddings/oleObject20.bin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39.wmf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22.bin"/><Relationship Id="rId5" Type="http://schemas.openxmlformats.org/officeDocument/2006/relationships/image" Target="../media/image38.wmf"/><Relationship Id="rId4" Type="http://schemas.openxmlformats.org/officeDocument/2006/relationships/oleObject" Target="../embeddings/oleObject21.bin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3.bin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w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wmf"/><Relationship Id="rId2" Type="http://schemas.openxmlformats.org/officeDocument/2006/relationships/oleObject" Target="../embeddings/oleObject24.bin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.bin"/><Relationship Id="rId3" Type="http://schemas.openxmlformats.org/officeDocument/2006/relationships/image" Target="../media/image4.wmf"/><Relationship Id="rId7" Type="http://schemas.openxmlformats.org/officeDocument/2006/relationships/image" Target="../media/image6.wmf"/><Relationship Id="rId2" Type="http://schemas.openxmlformats.org/officeDocument/2006/relationships/oleObject" Target="../embeddings/oleObject3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5.bin"/><Relationship Id="rId5" Type="http://schemas.openxmlformats.org/officeDocument/2006/relationships/image" Target="../media/image5.wmf"/><Relationship Id="rId4" Type="http://schemas.openxmlformats.org/officeDocument/2006/relationships/oleObject" Target="../embeddings/oleObject4.bin"/><Relationship Id="rId9" Type="http://schemas.openxmlformats.org/officeDocument/2006/relationships/image" Target="../media/image7.w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2" Type="http://schemas.openxmlformats.org/officeDocument/2006/relationships/oleObject" Target="../embeddings/oleObject7.bin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wm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36839-1615-D6B1-2E57-0ADDB3A93C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52575" y="1393825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Data Science Engineering Methods and Tools</a:t>
            </a:r>
            <a:br>
              <a:rPr lang="en-US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br>
              <a:rPr lang="en-US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sz="5300" dirty="0"/>
              <a:t>Lecture 2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7B08F6-CA66-E9B6-26EF-64525C3B6B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64013"/>
            <a:ext cx="9144000" cy="2551112"/>
          </a:xfrm>
        </p:spPr>
        <p:txBody>
          <a:bodyPr>
            <a:normAutofit/>
          </a:bodyPr>
          <a:lstStyle/>
          <a:p>
            <a:r>
              <a:rPr lang="en-US" dirty="0"/>
              <a:t>Northeastern University</a:t>
            </a:r>
          </a:p>
          <a:p>
            <a:r>
              <a:rPr lang="en-US" dirty="0"/>
              <a:t>College of Engineering</a:t>
            </a:r>
          </a:p>
          <a:p>
            <a:endParaRPr lang="en-US" dirty="0"/>
          </a:p>
          <a:p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INFO 6105 – Spring 2024</a:t>
            </a:r>
            <a:endParaRPr lang="en-US" dirty="0"/>
          </a:p>
          <a:p>
            <a:r>
              <a:rPr lang="en-US" dirty="0"/>
              <a:t>Abdolreza Mosaddegh</a:t>
            </a:r>
          </a:p>
        </p:txBody>
      </p:sp>
    </p:spTree>
    <p:extLst>
      <p:ext uri="{BB962C8B-B14F-4D97-AF65-F5344CB8AC3E}">
        <p14:creationId xmlns:p14="http://schemas.microsoft.com/office/powerpoint/2010/main" val="9385704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2F515-95C6-F5EB-2717-676D83BC2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Statement: Which Tree?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DCCC8D0-AC37-563D-6252-7664A8988C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2661" y="1520824"/>
            <a:ext cx="4733214" cy="5125725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839D049-F3CA-9368-75CF-51217B3942C1}"/>
              </a:ext>
            </a:extLst>
          </p:cNvPr>
          <p:cNvSpPr txBox="1"/>
          <p:nvPr/>
        </p:nvSpPr>
        <p:spPr>
          <a:xfrm>
            <a:off x="5095875" y="1690688"/>
            <a:ext cx="6696075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Occam’s razor: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In philosophy, Occam's razor is a problem-solving principle that recommends searching for explanations constructed with the </a:t>
            </a:r>
            <a:r>
              <a:rPr lang="en-US" sz="2400" dirty="0">
                <a:solidFill>
                  <a:srgbClr val="C00000"/>
                </a:solidFill>
              </a:rPr>
              <a:t>smallest possible set of elements</a:t>
            </a:r>
            <a:r>
              <a:rPr lang="en-US" sz="2400" dirty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Occam's razor has gained strong </a:t>
            </a:r>
            <a:r>
              <a:rPr lang="en-US" sz="2400" dirty="0">
                <a:solidFill>
                  <a:srgbClr val="C00000"/>
                </a:solidFill>
              </a:rPr>
              <a:t>empirical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C00000"/>
                </a:solidFill>
              </a:rPr>
              <a:t>support</a:t>
            </a:r>
            <a:r>
              <a:rPr lang="en-US" sz="2400" dirty="0"/>
              <a:t> in statistics and machine learning.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Based on Occam’s razor principle, </a:t>
            </a:r>
            <a:r>
              <a:rPr lang="en-US" sz="2400" dirty="0">
                <a:solidFill>
                  <a:srgbClr val="C00000"/>
                </a:solidFill>
              </a:rPr>
              <a:t>the smallest decision tree</a:t>
            </a:r>
            <a:r>
              <a:rPr lang="en-US" sz="2400" dirty="0"/>
              <a:t> that correctly classifies training examples is the best.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944109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B1401-4B84-054A-8293-EAFABEEDC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Smallest Tree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6E3098-0CF3-90AC-E2E3-A04DF3444A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Learning the simplest (smallest) decision tree is an NP-complete problem [</a:t>
            </a:r>
            <a:r>
              <a:rPr lang="en-US" dirty="0" err="1"/>
              <a:t>Hyafil</a:t>
            </a:r>
            <a:r>
              <a:rPr lang="en-US" dirty="0"/>
              <a:t> &amp; Rivest ’76]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• Resort to a </a:t>
            </a:r>
            <a:r>
              <a:rPr lang="en-US" dirty="0">
                <a:solidFill>
                  <a:srgbClr val="C00000"/>
                </a:solidFill>
              </a:rPr>
              <a:t>greedy</a:t>
            </a:r>
            <a:r>
              <a:rPr lang="en-US" dirty="0"/>
              <a:t> heuristic: </a:t>
            </a:r>
          </a:p>
          <a:p>
            <a:pPr marL="0" indent="0">
              <a:buNone/>
            </a:pPr>
            <a:r>
              <a:rPr lang="en-US" dirty="0"/>
              <a:t>- Start from empty decision tree </a:t>
            </a:r>
          </a:p>
          <a:p>
            <a:pPr marL="0" indent="0">
              <a:buNone/>
            </a:pPr>
            <a:r>
              <a:rPr lang="en-US" dirty="0"/>
              <a:t>- Split on next </a:t>
            </a:r>
            <a:r>
              <a:rPr lang="en-US" dirty="0">
                <a:solidFill>
                  <a:srgbClr val="C00000"/>
                </a:solidFill>
              </a:rPr>
              <a:t>best attribute </a:t>
            </a:r>
            <a:r>
              <a:rPr lang="en-US" dirty="0"/>
              <a:t>(feature)</a:t>
            </a:r>
          </a:p>
          <a:p>
            <a:pPr marL="0" indent="0">
              <a:buNone/>
            </a:pPr>
            <a:r>
              <a:rPr lang="en-US" dirty="0"/>
              <a:t> - Recurse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Greedy algorithms make a locally optimal choice at each stage that </a:t>
            </a:r>
            <a:r>
              <a:rPr lang="en-US" dirty="0">
                <a:solidFill>
                  <a:srgbClr val="C00000"/>
                </a:solidFill>
              </a:rPr>
              <a:t>approximate a globally optimal solution </a:t>
            </a:r>
            <a:r>
              <a:rPr lang="en-US" dirty="0"/>
              <a:t>in a reasonable amount of time.</a:t>
            </a:r>
          </a:p>
          <a:p>
            <a:r>
              <a:rPr lang="en-US" dirty="0"/>
              <a:t>Sometimes, a greedy strategy does not produce an optimal solution, but just can yield </a:t>
            </a:r>
            <a:r>
              <a:rPr lang="en-US" dirty="0">
                <a:solidFill>
                  <a:srgbClr val="C00000"/>
                </a:solidFill>
              </a:rPr>
              <a:t>locally optimal outcomes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696412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182E6-2C50-9CC5-D44D-CA407784E8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Attribute is the Best?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F111907-D657-83A6-C877-C021B18C4D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17675" y="1690688"/>
            <a:ext cx="5736125" cy="4351338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1B27F10-F6B9-BAFF-6CF8-07B8D650368B}"/>
              </a:ext>
            </a:extLst>
          </p:cNvPr>
          <p:cNvSpPr txBox="1"/>
          <p:nvPr/>
        </p:nvSpPr>
        <p:spPr>
          <a:xfrm>
            <a:off x="838200" y="1455974"/>
            <a:ext cx="3962400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 </a:t>
            </a:r>
          </a:p>
          <a:p>
            <a:r>
              <a:rPr lang="en-US" sz="2400" dirty="0"/>
              <a:t>Heuristic: </a:t>
            </a:r>
          </a:p>
          <a:p>
            <a:r>
              <a:rPr lang="en-US" sz="2400" dirty="0"/>
              <a:t>choose the attribute that produces best classification (the “</a:t>
            </a:r>
            <a:r>
              <a:rPr lang="en-US" sz="2400" dirty="0">
                <a:solidFill>
                  <a:srgbClr val="FF0000"/>
                </a:solidFill>
              </a:rPr>
              <a:t>purest</a:t>
            </a:r>
            <a:r>
              <a:rPr lang="en-US" sz="2400" dirty="0"/>
              <a:t>” nodes)</a:t>
            </a:r>
            <a:endParaRPr lang="en-US" sz="2400" dirty="0">
              <a:solidFill>
                <a:srgbClr val="FF0000"/>
              </a:solidFill>
            </a:endParaRPr>
          </a:p>
          <a:p>
            <a:endParaRPr lang="en-US" sz="2400" dirty="0"/>
          </a:p>
          <a:p>
            <a:endParaRPr lang="en-US" sz="2400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7E574C08-DA00-6103-C3E1-6092EDA50E4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17608225"/>
              </p:ext>
            </p:extLst>
          </p:nvPr>
        </p:nvGraphicFramePr>
        <p:xfrm>
          <a:off x="973127" y="3501010"/>
          <a:ext cx="3692546" cy="30321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3" imgW="5645160" imgH="4635360" progId="">
                  <p:embed/>
                </p:oleObj>
              </mc:Choice>
              <mc:Fallback>
                <p:oleObj name="PBrush" r:id="rId3" imgW="5645160" imgH="4635360" progId="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078D4EB3-16FA-D3AB-C263-A94DE6F4239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73127" y="3501010"/>
                        <a:ext cx="3692546" cy="303212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923788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6A238-51F7-EF7B-674A-D6388EDFB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Impurity as Loss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488474-20DA-257F-0E12-6F67A4DE03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Impurity is presence of more than one class in a subset of data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4CD3103B-019B-02CC-4EA6-3BC3A495566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47825974"/>
              </p:ext>
            </p:extLst>
          </p:nvPr>
        </p:nvGraphicFramePr>
        <p:xfrm>
          <a:off x="1250950" y="3014663"/>
          <a:ext cx="9023350" cy="3162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2" imgW="9023400" imgH="3162240" progId="">
                  <p:embed/>
                </p:oleObj>
              </mc:Choice>
              <mc:Fallback>
                <p:oleObj name="PBrush" r:id="rId2" imgW="9023400" imgH="316224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250950" y="3014663"/>
                        <a:ext cx="9023350" cy="3162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7A2D6D38-ED2B-4E33-1D21-01912A91C21E}"/>
              </a:ext>
            </a:extLst>
          </p:cNvPr>
          <p:cNvSpPr txBox="1"/>
          <p:nvPr/>
        </p:nvSpPr>
        <p:spPr>
          <a:xfrm>
            <a:off x="220663" y="6214778"/>
            <a:ext cx="1175067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Impurity measures are used in Decision Trees as a loss function. 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Learning process tries to find lowest impurity as possible</a:t>
            </a:r>
          </a:p>
        </p:txBody>
      </p:sp>
    </p:spTree>
    <p:extLst>
      <p:ext uri="{BB962C8B-B14F-4D97-AF65-F5344CB8AC3E}">
        <p14:creationId xmlns:p14="http://schemas.microsoft.com/office/powerpoint/2010/main" val="15163889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F0B128-103F-1933-A8BE-3F53EB71F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87185F-3BED-3086-C2AF-36B363457F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2433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Which spilt decreases impurity more?</a:t>
            </a:r>
          </a:p>
          <a:p>
            <a:pPr marL="0" indent="0">
              <a:buNone/>
            </a:pPr>
            <a:r>
              <a:rPr lang="en-US" sz="2800" dirty="0"/>
              <a:t>Gain = Impurity </a:t>
            </a:r>
            <a:r>
              <a:rPr lang="en-US" sz="2800" dirty="0">
                <a:solidFill>
                  <a:srgbClr val="C00000"/>
                </a:solidFill>
              </a:rPr>
              <a:t>before</a:t>
            </a:r>
            <a:r>
              <a:rPr lang="en-US" sz="2800" dirty="0"/>
              <a:t> </a:t>
            </a:r>
            <a:r>
              <a:rPr lang="en-US" dirty="0"/>
              <a:t>spilt</a:t>
            </a:r>
            <a:r>
              <a:rPr lang="en-US" sz="2800" dirty="0"/>
              <a:t> – Impurity </a:t>
            </a:r>
            <a:r>
              <a:rPr lang="en-US" sz="2800" dirty="0">
                <a:solidFill>
                  <a:srgbClr val="C00000"/>
                </a:solidFill>
              </a:rPr>
              <a:t>after</a:t>
            </a:r>
            <a:r>
              <a:rPr lang="en-US" sz="2800" dirty="0"/>
              <a:t> </a:t>
            </a:r>
            <a:r>
              <a:rPr lang="en-US" dirty="0"/>
              <a:t>spilt</a:t>
            </a:r>
            <a:r>
              <a:rPr lang="en-US" sz="2800" dirty="0"/>
              <a:t> </a:t>
            </a:r>
          </a:p>
          <a:p>
            <a:pPr marL="0" indent="0">
              <a:buNone/>
            </a:pPr>
            <a:r>
              <a:rPr lang="en-US" dirty="0"/>
              <a:t>Bigger gain indicates more decrease in impurity after split</a:t>
            </a:r>
            <a:endParaRPr lang="en-US" sz="2800" dirty="0"/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AFB745B5-68F9-432A-5DF0-2AEE23BFDEB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34680582"/>
              </p:ext>
            </p:extLst>
          </p:nvPr>
        </p:nvGraphicFramePr>
        <p:xfrm>
          <a:off x="2907792" y="3356199"/>
          <a:ext cx="7952486" cy="3346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2" imgW="9309240" imgH="3917880" progId="">
                  <p:embed/>
                </p:oleObj>
              </mc:Choice>
              <mc:Fallback>
                <p:oleObj name="PBrush" r:id="rId2" imgW="9309240" imgH="3917880" progId="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AFB745B5-68F9-432A-5DF0-2AEE23BFDEB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907792" y="3356199"/>
                        <a:ext cx="7952486" cy="33469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242683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22CD05C2-B11D-C339-1D6A-A6F5169C86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8097" y="3583564"/>
            <a:ext cx="4722506" cy="29765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8E743B-1833-856B-FD46-C594D1BF7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Splitting by Gain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4E39D9-3724-FE7D-81D7-FD2211A9C3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1- Compute impurity measure (P) before splitting </a:t>
            </a:r>
          </a:p>
          <a:p>
            <a:pPr marL="0" indent="0">
              <a:buNone/>
            </a:pPr>
            <a:r>
              <a:rPr lang="en-US" sz="1800" dirty="0"/>
              <a:t>2- Compute impurity measure (M) after splitting by any attribute</a:t>
            </a:r>
          </a:p>
          <a:p>
            <a:pPr marL="1028700"/>
            <a:r>
              <a:rPr lang="en-US" sz="1800" dirty="0"/>
              <a:t>Compute impurity measure of each child node </a:t>
            </a:r>
          </a:p>
          <a:p>
            <a:pPr marL="1028700"/>
            <a:r>
              <a:rPr lang="en-US" sz="1800" dirty="0"/>
              <a:t>Compute the average impurity of the children</a:t>
            </a:r>
          </a:p>
          <a:p>
            <a:pPr marL="0" indent="0">
              <a:buNone/>
            </a:pPr>
            <a:r>
              <a:rPr lang="en-US" sz="1800" dirty="0"/>
              <a:t>3- Calculate </a:t>
            </a:r>
            <a:r>
              <a:rPr lang="en-US" sz="1800" dirty="0">
                <a:solidFill>
                  <a:srgbClr val="FF0000"/>
                </a:solidFill>
              </a:rPr>
              <a:t>gain</a:t>
            </a:r>
            <a:r>
              <a:rPr lang="en-US" sz="1800" dirty="0"/>
              <a:t> as follows:</a:t>
            </a:r>
          </a:p>
          <a:p>
            <a:pPr marL="0" indent="0">
              <a:buNone/>
            </a:pPr>
            <a:r>
              <a:rPr lang="en-US" sz="1800" dirty="0"/>
              <a:t>          Gain = P – M</a:t>
            </a:r>
          </a:p>
          <a:p>
            <a:pPr marL="0" indent="0">
              <a:buNone/>
            </a:pPr>
            <a:r>
              <a:rPr lang="en-US" sz="1800" dirty="0"/>
              <a:t>4- Choose the attribute test condition that produces the highest gain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This method needs a measure of </a:t>
            </a:r>
            <a:r>
              <a:rPr lang="en-US" sz="1800" dirty="0">
                <a:solidFill>
                  <a:srgbClr val="FF0000"/>
                </a:solidFill>
              </a:rPr>
              <a:t>impurity</a:t>
            </a:r>
            <a:r>
              <a:rPr lang="en-US" sz="1800" dirty="0"/>
              <a:t> </a:t>
            </a:r>
          </a:p>
          <a:p>
            <a:pPr marL="0" indent="0"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7409562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29D56-7418-751F-DA9B-1B7226F10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Impurity Measures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C37448-3AF4-118A-D0E7-9FFD27FDF4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3200" dirty="0"/>
              <a:t>For a given node t (</a:t>
            </a:r>
            <a:r>
              <a:rPr lang="en-US" sz="2400" dirty="0"/>
              <a:t>p( j | t) is the relative frequency of class j at node t</a:t>
            </a:r>
            <a:r>
              <a:rPr lang="en-US" sz="3200" dirty="0"/>
              <a:t>)</a:t>
            </a:r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r>
              <a:rPr lang="it-IT" dirty="0"/>
              <a:t>• Gini Index </a:t>
            </a:r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r>
              <a:rPr lang="it-IT" dirty="0"/>
              <a:t>• Entropy </a:t>
            </a:r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r>
              <a:rPr lang="it-IT" dirty="0"/>
              <a:t>• Misclassification error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C6198C-3727-99D3-BBBA-C7377ACE09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4181" y="2305267"/>
            <a:ext cx="3514437" cy="8384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2A26F52-56E5-5FE1-CDB1-0E665F405D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4181" y="3836948"/>
            <a:ext cx="5724525" cy="7715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7B2640B-AB30-BA07-130C-127A9E018E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4181" y="5492750"/>
            <a:ext cx="4791075" cy="81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769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2F410F-C7FA-5229-D6B2-FC78349E6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Gini Index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E37079-C537-F8C2-0374-66DE0292FE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9977583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dirty="0"/>
              <a:t>Gini Index for a given node t :</a:t>
            </a:r>
          </a:p>
          <a:p>
            <a:pPr marL="0" indent="0">
              <a:buNone/>
            </a:pPr>
            <a:r>
              <a:rPr lang="en-US" sz="2400" dirty="0"/>
              <a:t>p( j | t) is the relative frequency of class j at node t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The Gini coefficient measures the </a:t>
            </a:r>
            <a:r>
              <a:rPr lang="en-US" sz="2400" dirty="0">
                <a:solidFill>
                  <a:srgbClr val="C00000"/>
                </a:solidFill>
              </a:rPr>
              <a:t>inequality</a:t>
            </a:r>
            <a:r>
              <a:rPr lang="en-US" sz="2400" dirty="0"/>
              <a:t> among the values of a frequency distribution </a:t>
            </a:r>
          </a:p>
          <a:p>
            <a:pPr marL="0" indent="0">
              <a:buNone/>
            </a:pPr>
            <a:r>
              <a:rPr lang="en-US" sz="2400" dirty="0"/>
              <a:t>– Maximum (1 - 1/</a:t>
            </a:r>
            <a:r>
              <a:rPr lang="en-US" sz="2400" dirty="0" err="1"/>
              <a:t>Number_of_classes</a:t>
            </a:r>
            <a:r>
              <a:rPr lang="en-US" sz="2400" dirty="0"/>
              <a:t> ) when records are equally distributed among all classes, implying least interesting information </a:t>
            </a:r>
          </a:p>
          <a:p>
            <a:pPr marL="0" indent="0">
              <a:buNone/>
            </a:pPr>
            <a:r>
              <a:rPr lang="en-US" sz="2400" dirty="0"/>
              <a:t>– Minimum (0) when all records belong to one class, implying most interesting information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When a node p is split into k partitions :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21AD18-3A9A-96A7-ADF8-53AB382702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6903" y="1825625"/>
            <a:ext cx="3752850" cy="895350"/>
          </a:xfrm>
          <a:prstGeom prst="rect">
            <a:avLst/>
          </a:prstGeom>
        </p:spPr>
      </p:pic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A0C45739-985D-FF1D-E38A-D311BC67C68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87161462"/>
              </p:ext>
            </p:extLst>
          </p:nvPr>
        </p:nvGraphicFramePr>
        <p:xfrm>
          <a:off x="7011844" y="5480050"/>
          <a:ext cx="2209800" cy="71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3" imgW="2209680" imgH="711360" progId="">
                  <p:embed/>
                </p:oleObj>
              </mc:Choice>
              <mc:Fallback>
                <p:oleObj name="PBrush" r:id="rId3" imgW="2209680" imgH="71136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011844" y="5480050"/>
                        <a:ext cx="2209800" cy="711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574241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16019-7E09-CF6E-A114-05A2AE31F0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Selection using Information Gain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3B8E3F6-361F-9590-EF0D-BEEEFB0731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16622" y="1825625"/>
            <a:ext cx="8358755" cy="4351338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2FB02C7-DF76-BD38-5660-BA861BCFF16C}"/>
              </a:ext>
            </a:extLst>
          </p:cNvPr>
          <p:cNvSpPr txBox="1"/>
          <p:nvPr/>
        </p:nvSpPr>
        <p:spPr>
          <a:xfrm>
            <a:off x="3781425" y="637540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Gain</a:t>
            </a:r>
            <a:r>
              <a:rPr lang="en-US" dirty="0"/>
              <a:t> = 0.500 – 0.361 = 0.139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6CD71BD-FD17-6FE4-B332-1DA65E21AAE2}"/>
                  </a:ext>
                </a:extLst>
              </p:cNvPr>
              <p:cNvSpPr txBox="1"/>
              <p:nvPr/>
            </p:nvSpPr>
            <p:spPr>
              <a:xfrm>
                <a:off x="10275377" y="3302971"/>
                <a:ext cx="1916623" cy="2520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900" dirty="0"/>
                  <a:t>Gini = 1- (6/12)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900" i="1" smtClean="0">
                            <a:latin typeface="Cambria Math" panose="02040503050406030204" pitchFamily="18" charset="0"/>
                          </a:rPr>
                        </m:ctrlPr>
                      </m:sSupPr>
                      <m:e/>
                      <m:sup>
                        <m:r>
                          <a:rPr lang="en-US" sz="90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m:rPr>
                        <m:nor/>
                      </m:rPr>
                      <a:rPr lang="en-US" sz="900" b="0" i="0" smtClean="0">
                        <a:latin typeface="Cambria Math" panose="02040503050406030204" pitchFamily="18" charset="0"/>
                      </a:rPr>
                      <m:t>− </m:t>
                    </m:r>
                    <m:r>
                      <m:rPr>
                        <m:nor/>
                      </m:rPr>
                      <a:rPr lang="en-US" sz="900" dirty="0"/>
                      <m:t>(6/12)</m:t>
                    </m:r>
                    <m:sSup>
                      <m:sSupPr>
                        <m:ctrlPr>
                          <a:rPr lang="en-US" sz="900" i="1">
                            <a:latin typeface="Cambria Math" panose="02040503050406030204" pitchFamily="18" charset="0"/>
                          </a:rPr>
                        </m:ctrlPr>
                      </m:sSupPr>
                      <m:e/>
                      <m:sup>
                        <m:r>
                          <a:rPr lang="en-US" sz="9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900" b="0" i="1" smtClean="0">
                        <a:latin typeface="Cambria Math" panose="02040503050406030204" pitchFamily="18" charset="0"/>
                      </a:rPr>
                      <m:t>=0.5</m:t>
                    </m:r>
                  </m:oMath>
                </a14:m>
                <a:endParaRPr lang="en-US" sz="9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6CD71BD-FD17-6FE4-B332-1DA65E21AA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75377" y="3302971"/>
                <a:ext cx="1916623" cy="252057"/>
              </a:xfrm>
              <a:prstGeom prst="rect">
                <a:avLst/>
              </a:prstGeom>
              <a:blipFill>
                <a:blip r:embed="rId3"/>
                <a:stretch>
                  <a:fillRect b="-97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E22936C6-69E6-A4C4-523E-9B287EDECF0D}"/>
              </a:ext>
            </a:extLst>
          </p:cNvPr>
          <p:cNvSpPr txBox="1"/>
          <p:nvPr/>
        </p:nvSpPr>
        <p:spPr>
          <a:xfrm>
            <a:off x="6953250" y="2320070"/>
            <a:ext cx="13906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C00000"/>
                </a:solidFill>
              </a:rPr>
              <a:t>Play Tennis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9C1BB2-F18C-411C-0120-22D9D2122399}"/>
              </a:ext>
            </a:extLst>
          </p:cNvPr>
          <p:cNvSpPr txBox="1"/>
          <p:nvPr/>
        </p:nvSpPr>
        <p:spPr>
          <a:xfrm>
            <a:off x="6648450" y="2800960"/>
            <a:ext cx="17621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C00000"/>
                </a:solidFill>
              </a:rPr>
              <a:t>Not Play Tennis</a:t>
            </a:r>
            <a:endParaRPr 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52307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53CC6D-FF14-3E1E-F4B0-93C54C3B7A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Classification </a:t>
            </a:r>
            <a:r>
              <a:rPr lang="fr-FR" dirty="0" err="1"/>
              <a:t>Error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5A1D2F-028E-1941-7285-CB65E416CD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/>
              <a:t>Classification </a:t>
            </a:r>
            <a:r>
              <a:rPr lang="fr-FR" dirty="0" err="1"/>
              <a:t>error</a:t>
            </a:r>
            <a:r>
              <a:rPr lang="fr-FR" dirty="0"/>
              <a:t> at a </a:t>
            </a:r>
            <a:r>
              <a:rPr lang="fr-FR" dirty="0" err="1"/>
              <a:t>node</a:t>
            </a:r>
            <a:r>
              <a:rPr lang="fr-FR" dirty="0"/>
              <a:t> t:</a:t>
            </a:r>
          </a:p>
          <a:p>
            <a:pPr marL="0" indent="0">
              <a:buNone/>
            </a:pPr>
            <a:r>
              <a:rPr lang="en-US" dirty="0"/>
              <a:t>Measures </a:t>
            </a:r>
            <a:r>
              <a:rPr lang="en-US" dirty="0">
                <a:solidFill>
                  <a:srgbClr val="C00000"/>
                </a:solidFill>
              </a:rPr>
              <a:t>misclassification</a:t>
            </a:r>
            <a:r>
              <a:rPr lang="en-US" dirty="0"/>
              <a:t> error made by a node.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– Maximum (1 - 1/</a:t>
            </a:r>
            <a:r>
              <a:rPr lang="en-US" dirty="0" err="1"/>
              <a:t>Number_of_classes</a:t>
            </a:r>
            <a:r>
              <a:rPr lang="en-US" dirty="0"/>
              <a:t>) when records are equally distributed among all classes, implying least interesting information 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– Minimum (0) when all records belong to one class, implying most interesting information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858707-7EF2-9894-9069-F036A2A065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2414" y="1598325"/>
            <a:ext cx="4791075" cy="81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2841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2619812-40F9-6C39-736A-4533B43271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9033" y="3185098"/>
            <a:ext cx="6225641" cy="35861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318321F-38A3-DD5B-A25D-B7CD49F1E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7D40EC-5F1D-A435-7695-09077C9B17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2282"/>
            <a:ext cx="8910492" cy="4351338"/>
          </a:xfrm>
        </p:spPr>
        <p:txBody>
          <a:bodyPr>
            <a:normAutofit/>
          </a:bodyPr>
          <a:lstStyle/>
          <a:p>
            <a:r>
              <a:rPr lang="en-US" sz="2400" dirty="0"/>
              <a:t>A decision tree is a hierarchical </a:t>
            </a:r>
            <a:r>
              <a:rPr lang="en-US" sz="2400" dirty="0">
                <a:solidFill>
                  <a:srgbClr val="C00000"/>
                </a:solidFill>
              </a:rPr>
              <a:t>classification</a:t>
            </a:r>
            <a:r>
              <a:rPr lang="en-US" sz="2400" dirty="0"/>
              <a:t> model that uses a tree structure and can be used to support decisions</a:t>
            </a:r>
          </a:p>
          <a:p>
            <a:r>
              <a:rPr lang="en-US" sz="2400" dirty="0"/>
              <a:t>Each internal node represent a </a:t>
            </a:r>
            <a:r>
              <a:rPr lang="en-US" sz="2400" dirty="0">
                <a:solidFill>
                  <a:srgbClr val="C00000"/>
                </a:solidFill>
              </a:rPr>
              <a:t>test</a:t>
            </a:r>
            <a:r>
              <a:rPr lang="en-US" sz="2400" dirty="0"/>
              <a:t> on one attribute (feature) </a:t>
            </a:r>
          </a:p>
          <a:p>
            <a:r>
              <a:rPr lang="en-US" sz="2400" dirty="0"/>
              <a:t>Each branch from a node represents a possible </a:t>
            </a:r>
            <a:r>
              <a:rPr lang="en-US" sz="2400" dirty="0">
                <a:solidFill>
                  <a:srgbClr val="C00000"/>
                </a:solidFill>
              </a:rPr>
              <a:t>outcome</a:t>
            </a:r>
            <a:r>
              <a:rPr lang="en-US" sz="2400" dirty="0"/>
              <a:t> of the test</a:t>
            </a:r>
          </a:p>
          <a:p>
            <a:r>
              <a:rPr lang="en-US" sz="2400" dirty="0"/>
              <a:t>Each leaf node represents a class </a:t>
            </a:r>
            <a:r>
              <a:rPr lang="en-US" sz="2400" dirty="0">
                <a:solidFill>
                  <a:srgbClr val="C00000"/>
                </a:solidFill>
              </a:rPr>
              <a:t>label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56C33E-D660-4B6E-30CF-BA51A96E51EC}"/>
              </a:ext>
            </a:extLst>
          </p:cNvPr>
          <p:cNvSpPr txBox="1"/>
          <p:nvPr/>
        </p:nvSpPr>
        <p:spPr>
          <a:xfrm>
            <a:off x="1095375" y="622600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Is weather condition suitable for </a:t>
            </a:r>
            <a:r>
              <a:rPr lang="en-US" sz="1800" dirty="0">
                <a:solidFill>
                  <a:srgbClr val="FF0000"/>
                </a:solidFill>
              </a:rPr>
              <a:t>playing tennis</a:t>
            </a:r>
            <a:r>
              <a:rPr lang="en-US" sz="1800" dirty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2571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618B0-DD2A-EF2D-9BF9-14B20DF14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15E7B7-7827-000D-FCC1-0B6ABAC732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1D1315-E0B2-3BAF-E46F-685064EE1C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044" y="0"/>
            <a:ext cx="107259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4116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A007E-2453-5F66-031E-10DC57074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Entropy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DFD2A8-67A0-9742-6ED7-2008BD0AF7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910455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Entropy at a given node t: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Entropy is commonly associated with a state of </a:t>
            </a:r>
            <a:r>
              <a:rPr lang="en-US" dirty="0">
                <a:solidFill>
                  <a:srgbClr val="C00000"/>
                </a:solidFill>
              </a:rPr>
              <a:t>disorder</a:t>
            </a:r>
            <a:r>
              <a:rPr lang="en-US" dirty="0"/>
              <a:t> or uncertainty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– Maximum (Log </a:t>
            </a:r>
            <a:r>
              <a:rPr lang="en-US" dirty="0" err="1"/>
              <a:t>Number_of_classes</a:t>
            </a:r>
            <a:r>
              <a:rPr lang="en-US" dirty="0"/>
              <a:t> ) when records are equally distributed among all classes implying least information </a:t>
            </a:r>
          </a:p>
          <a:p>
            <a:pPr marL="0" indent="0">
              <a:buNone/>
            </a:pPr>
            <a:r>
              <a:rPr lang="en-US" dirty="0"/>
              <a:t>– Minimum (0.0) when all records belong to one class, implying most information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Entropy based computations are quite similar to the GINI index computations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59C0BD-4868-0F8C-BF16-D23550C89C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8700" y="1690688"/>
            <a:ext cx="5724525" cy="77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0715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8C950-6584-DDAF-75BE-01BDC7A45F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C04DB-5D60-CD54-7C62-C8E8F6C0B8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E48ABB11-7239-1CAD-32FB-93C3B83D887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87339443"/>
              </p:ext>
            </p:extLst>
          </p:nvPr>
        </p:nvGraphicFramePr>
        <p:xfrm>
          <a:off x="915321" y="1825625"/>
          <a:ext cx="9095166" cy="38672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2" imgW="7810560" imgH="3321000" progId="">
                  <p:embed/>
                </p:oleObj>
              </mc:Choice>
              <mc:Fallback>
                <p:oleObj name="PBrush" r:id="rId2" imgW="7810560" imgH="332100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915321" y="1825625"/>
                        <a:ext cx="9095166" cy="38672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5F3099A0-07F6-4A63-672F-E2F5DE77BB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7537" y="681037"/>
            <a:ext cx="5724525" cy="77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364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3FE349-5497-6D3B-AB44-0DCF8F019D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Impurity Measures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8D30E-3E34-AC5B-B608-C5CCF0AD51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408055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Entropy and Gini are more sensitive to changes in the node probabilities than the misclassification error rate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BB4F4903-52E6-F4B1-1C8B-7519D7DEFCB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3419938"/>
              </p:ext>
            </p:extLst>
          </p:nvPr>
        </p:nvGraphicFramePr>
        <p:xfrm>
          <a:off x="6179127" y="2057400"/>
          <a:ext cx="5283200" cy="425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2" imgW="5283360" imgH="4254480" progId="">
                  <p:embed/>
                </p:oleObj>
              </mc:Choice>
              <mc:Fallback>
                <p:oleObj name="PBrush" r:id="rId2" imgW="5283360" imgH="425448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179127" y="2057400"/>
                        <a:ext cx="5283200" cy="425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80703BE1-CCC4-68FE-EF5A-0F0559F66DCB}"/>
              </a:ext>
            </a:extLst>
          </p:cNvPr>
          <p:cNvSpPr txBox="1"/>
          <p:nvPr/>
        </p:nvSpPr>
        <p:spPr>
          <a:xfrm>
            <a:off x="7426036" y="1737797"/>
            <a:ext cx="24199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For a 2-class problem</a:t>
            </a:r>
          </a:p>
        </p:txBody>
      </p:sp>
    </p:spTree>
    <p:extLst>
      <p:ext uri="{BB962C8B-B14F-4D97-AF65-F5344CB8AC3E}">
        <p14:creationId xmlns:p14="http://schemas.microsoft.com/office/powerpoint/2010/main" val="41205571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05357F-E183-7F5D-C2E9-F7D85781C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Information Gain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5D5824-846E-FFE6-6B49-12EFAD77F2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20601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Information gain is the reduction in entropy produced from splitting.</a:t>
            </a:r>
          </a:p>
          <a:p>
            <a:pPr marL="0" indent="0">
              <a:buNone/>
            </a:pPr>
            <a:r>
              <a:rPr lang="fr-FR" dirty="0"/>
              <a:t>Information Gain </a:t>
            </a:r>
            <a:r>
              <a:rPr lang="fr-FR" dirty="0" err="1"/>
              <a:t>after</a:t>
            </a:r>
            <a:r>
              <a:rPr lang="fr-FR" dirty="0"/>
              <a:t> </a:t>
            </a:r>
            <a:r>
              <a:rPr lang="fr-FR" dirty="0" err="1"/>
              <a:t>splitting</a:t>
            </a:r>
            <a:r>
              <a:rPr lang="fr-FR" dirty="0"/>
              <a:t>  </a:t>
            </a:r>
            <a:r>
              <a:rPr lang="en-US" dirty="0"/>
              <a:t>parent node(p) with n records: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000" dirty="0" err="1"/>
              <a:t>ni</a:t>
            </a:r>
            <a:r>
              <a:rPr lang="en-US" sz="2000" dirty="0"/>
              <a:t> is number of records in partition </a:t>
            </a:r>
            <a:r>
              <a:rPr lang="en-US" sz="2000" dirty="0" err="1"/>
              <a:t>i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– Choose the split that achieves most reduction in Entropy(maximizes GAIN) </a:t>
            </a:r>
          </a:p>
          <a:p>
            <a:pPr marL="0" indent="0">
              <a:buNone/>
            </a:pPr>
            <a:r>
              <a:rPr lang="en-US" dirty="0"/>
              <a:t>– Used in the ID3 decision tree algorithm</a:t>
            </a:r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C53859D7-79D1-2E80-623D-28102495417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74674177"/>
              </p:ext>
            </p:extLst>
          </p:nvPr>
        </p:nvGraphicFramePr>
        <p:xfrm>
          <a:off x="838200" y="2893725"/>
          <a:ext cx="5054600" cy="882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2" imgW="5054760" imgH="882720" progId="">
                  <p:embed/>
                </p:oleObj>
              </mc:Choice>
              <mc:Fallback>
                <p:oleObj name="PBrush" r:id="rId2" imgW="5054760" imgH="88272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38200" y="2893725"/>
                        <a:ext cx="5054600" cy="882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030551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A0D6A-D904-D61E-C871-AFEA874B2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Disadvantage of information gain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A9EF51-E301-CB49-34BF-ECC654AA37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• It prefers attributes with large number of values that split the data into small, pure subsets </a:t>
            </a:r>
          </a:p>
          <a:p>
            <a:pPr marL="0" indent="0">
              <a:buNone/>
            </a:pPr>
            <a:r>
              <a:rPr lang="en-US" dirty="0"/>
              <a:t>• Quinlan’s gain ratio uses normalization to improve this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9EA645-3739-3803-706D-0BB6067E77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6838" y="3288572"/>
            <a:ext cx="9215438" cy="22359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96C7007-F558-BD2C-17B3-D56B314168AB}"/>
              </a:ext>
            </a:extLst>
          </p:cNvPr>
          <p:cNvSpPr txBox="1"/>
          <p:nvPr/>
        </p:nvSpPr>
        <p:spPr>
          <a:xfrm>
            <a:off x="1590674" y="5711735"/>
            <a:ext cx="1002030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Customer ID has highest information gain because entropy for all the children is zero</a:t>
            </a:r>
          </a:p>
          <a:p>
            <a:r>
              <a:rPr lang="en-US" dirty="0"/>
              <a:t>information gain has the disadvantage that it prefers attributes with large number of values that split the data into small, pure subsets leads to overfitting to train dataset. </a:t>
            </a:r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37DADBBC-238E-2D94-10B0-BB1B6EA7E93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94517812"/>
              </p:ext>
            </p:extLst>
          </p:nvPr>
        </p:nvGraphicFramePr>
        <p:xfrm>
          <a:off x="4650870" y="2199443"/>
          <a:ext cx="2978365" cy="5200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3" imgW="5054760" imgH="882720" progId="">
                  <p:embed/>
                </p:oleObj>
              </mc:Choice>
              <mc:Fallback>
                <p:oleObj name="PBrush" r:id="rId3" imgW="5054760" imgH="882720" progId="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C53859D7-79D1-2E80-623D-28102495417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650870" y="2199443"/>
                        <a:ext cx="2978365" cy="5200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530566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E58D62-962F-9C6B-382B-2B242385CC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Gain Ratio (Quinlan’s Gain Ratio)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907D20-7BA5-C0D3-A579-F40FCBBBE4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Adjusts Information Gain by the entropy of the partitioning (</a:t>
            </a:r>
            <a:r>
              <a:rPr lang="en-US" dirty="0" err="1"/>
              <a:t>SplitINFO</a:t>
            </a:r>
            <a:r>
              <a:rPr lang="en-US" dirty="0"/>
              <a:t>). </a:t>
            </a:r>
          </a:p>
          <a:p>
            <a:r>
              <a:rPr lang="en-US" dirty="0"/>
              <a:t>Large number of small partitions is </a:t>
            </a:r>
            <a:r>
              <a:rPr lang="en-US" dirty="0">
                <a:solidFill>
                  <a:srgbClr val="C00000"/>
                </a:solidFill>
              </a:rPr>
              <a:t>penalized</a:t>
            </a:r>
            <a:r>
              <a:rPr lang="en-US" dirty="0"/>
              <a:t> </a:t>
            </a:r>
          </a:p>
          <a:p>
            <a:r>
              <a:rPr lang="en-US" dirty="0"/>
              <a:t>Designed to overcome the disadvantage of Information Gain</a:t>
            </a:r>
          </a:p>
          <a:p>
            <a:r>
              <a:rPr lang="en-US" dirty="0"/>
              <a:t> Used in C4.5 algorithm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825E56-07DB-FC05-0774-4E1C396107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296" y="4545233"/>
            <a:ext cx="9129712" cy="2217997"/>
          </a:xfrm>
          <a:prstGeom prst="rect">
            <a:avLst/>
          </a:prstGeom>
        </p:spPr>
      </p:pic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B8F1041B-F149-1763-5AC4-95400F86FB2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81134681"/>
              </p:ext>
            </p:extLst>
          </p:nvPr>
        </p:nvGraphicFramePr>
        <p:xfrm>
          <a:off x="5803900" y="3870325"/>
          <a:ext cx="5472113" cy="674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3" imgW="7461360" imgH="920880" progId="">
                  <p:embed/>
                </p:oleObj>
              </mc:Choice>
              <mc:Fallback>
                <p:oleObj name="PBrush" r:id="rId3" imgW="7461360" imgH="92088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803900" y="3870325"/>
                        <a:ext cx="5472113" cy="6746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680352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2537C0-CA60-C927-94E5-E8A4D5BB7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E7744FC-9F94-DA54-71CB-946F5B379C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23518" y="523080"/>
            <a:ext cx="9683027" cy="6044327"/>
          </a:xfrm>
        </p:spPr>
      </p:pic>
    </p:spTree>
    <p:extLst>
      <p:ext uri="{BB962C8B-B14F-4D97-AF65-F5344CB8AC3E}">
        <p14:creationId xmlns:p14="http://schemas.microsoft.com/office/powerpoint/2010/main" val="4470600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2F158-BD2B-943E-E11A-E2F9A148B4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Stop splitting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50FD2A-329A-602D-7D8A-458ACF1993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How should the splitting procedure stop? </a:t>
            </a:r>
          </a:p>
          <a:p>
            <a:r>
              <a:rPr lang="en-US" dirty="0"/>
              <a:t>If all the records belong to a </a:t>
            </a:r>
            <a:r>
              <a:rPr lang="en-US" dirty="0">
                <a:solidFill>
                  <a:srgbClr val="C00000"/>
                </a:solidFill>
              </a:rPr>
              <a:t>same class </a:t>
            </a:r>
            <a:r>
              <a:rPr lang="en-US" dirty="0"/>
              <a:t>in all nodes</a:t>
            </a:r>
          </a:p>
          <a:p>
            <a:r>
              <a:rPr lang="en-US" dirty="0"/>
              <a:t>If all the records in any node have </a:t>
            </a:r>
            <a:r>
              <a:rPr lang="en-US" dirty="0">
                <a:solidFill>
                  <a:srgbClr val="C00000"/>
                </a:solidFill>
              </a:rPr>
              <a:t>identical attribute values</a:t>
            </a:r>
          </a:p>
          <a:p>
            <a:r>
              <a:rPr lang="en-US" dirty="0">
                <a:solidFill>
                  <a:srgbClr val="C00000"/>
                </a:solidFill>
              </a:rPr>
              <a:t>Early termination </a:t>
            </a:r>
            <a:r>
              <a:rPr lang="en-US" dirty="0"/>
              <a:t>of process by settings some limits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Growth of a decision tree leads to complexity of the model and </a:t>
            </a:r>
            <a:r>
              <a:rPr lang="en-US" dirty="0">
                <a:solidFill>
                  <a:srgbClr val="C00000"/>
                </a:solidFill>
              </a:rPr>
              <a:t>overfitting</a:t>
            </a:r>
            <a:r>
              <a:rPr lang="en-US" dirty="0"/>
              <a:t> to training data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44916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177D8BB-2015-CB1A-5C67-5AF1EC3F91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68112" y="2747880"/>
            <a:ext cx="6659702" cy="4046112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03E92E0-622C-FDA4-5C1E-C86972227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Avoid overfitting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780193-7943-FB9B-02B4-FA03F538EC56}"/>
              </a:ext>
            </a:extLst>
          </p:cNvPr>
          <p:cNvSpPr txBox="1"/>
          <p:nvPr/>
        </p:nvSpPr>
        <p:spPr>
          <a:xfrm>
            <a:off x="756813" y="1405377"/>
            <a:ext cx="10596987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Two main approaches: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Reduce model complexity by </a:t>
            </a:r>
            <a:r>
              <a:rPr lang="en-US" sz="2400" dirty="0">
                <a:solidFill>
                  <a:srgbClr val="C00000"/>
                </a:solidFill>
              </a:rPr>
              <a:t>stopping growth </a:t>
            </a:r>
            <a:r>
              <a:rPr lang="en-US" sz="2400" dirty="0"/>
              <a:t>of the tree using constraints (during creation of tree)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Grow full tree, then </a:t>
            </a:r>
            <a:r>
              <a:rPr lang="en-US" sz="2400" dirty="0">
                <a:solidFill>
                  <a:srgbClr val="C00000"/>
                </a:solidFill>
              </a:rPr>
              <a:t>prune</a:t>
            </a:r>
            <a:r>
              <a:rPr lang="en-US" sz="2400" dirty="0"/>
              <a:t> to reduce model complexity </a:t>
            </a:r>
          </a:p>
          <a:p>
            <a:endParaRPr lang="en-US" sz="2400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9F8CD3F-6B07-B64F-2086-EFF6FCDA98E1}"/>
              </a:ext>
            </a:extLst>
          </p:cNvPr>
          <p:cNvCxnSpPr>
            <a:cxnSpLocks/>
          </p:cNvCxnSpPr>
          <p:nvPr/>
        </p:nvCxnSpPr>
        <p:spPr>
          <a:xfrm>
            <a:off x="7459599" y="3026664"/>
            <a:ext cx="0" cy="30228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193CD03-DC69-209E-ED05-991FEE5EE84C}"/>
              </a:ext>
            </a:extLst>
          </p:cNvPr>
          <p:cNvSpPr txBox="1"/>
          <p:nvPr/>
        </p:nvSpPr>
        <p:spPr>
          <a:xfrm>
            <a:off x="1509420" y="4214925"/>
            <a:ext cx="355701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Performance of the tree degrades by adding complexity after 20 nodes</a:t>
            </a:r>
          </a:p>
        </p:txBody>
      </p:sp>
    </p:spTree>
    <p:extLst>
      <p:ext uri="{BB962C8B-B14F-4D97-AF65-F5344CB8AC3E}">
        <p14:creationId xmlns:p14="http://schemas.microsoft.com/office/powerpoint/2010/main" val="10726435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CECFAF-7CF0-CED8-28A1-472B25AD3D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 - 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ADDEC9-3DF3-8BDB-CE01-FB953461D8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714875" cy="4351338"/>
          </a:xfrm>
        </p:spPr>
        <p:txBody>
          <a:bodyPr>
            <a:normAutofit/>
          </a:bodyPr>
          <a:lstStyle/>
          <a:p>
            <a:r>
              <a:rPr lang="en-US" sz="2400" dirty="0"/>
              <a:t>Columns denote </a:t>
            </a:r>
            <a:r>
              <a:rPr lang="en-US" sz="2400" dirty="0">
                <a:solidFill>
                  <a:srgbClr val="C00000"/>
                </a:solidFill>
              </a:rPr>
              <a:t>features</a:t>
            </a:r>
          </a:p>
          <a:p>
            <a:r>
              <a:rPr lang="en-US" sz="2400" dirty="0"/>
              <a:t> Rows denote labeled </a:t>
            </a:r>
            <a:r>
              <a:rPr lang="en-US" sz="2400" dirty="0">
                <a:solidFill>
                  <a:srgbClr val="C00000"/>
                </a:solidFill>
              </a:rPr>
              <a:t>instances</a:t>
            </a:r>
            <a:r>
              <a:rPr lang="en-US" sz="2400" dirty="0"/>
              <a:t> </a:t>
            </a:r>
          </a:p>
          <a:p>
            <a:r>
              <a:rPr lang="en-US" sz="2400" dirty="0"/>
              <a:t>Class </a:t>
            </a:r>
            <a:r>
              <a:rPr lang="en-US" sz="2400" dirty="0">
                <a:solidFill>
                  <a:srgbClr val="C00000"/>
                </a:solidFill>
              </a:rPr>
              <a:t>label</a:t>
            </a:r>
            <a:r>
              <a:rPr lang="en-US" sz="2400" dirty="0"/>
              <a:t> denotes whether a tennis game was played</a:t>
            </a:r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078D4EB3-16FA-D3AB-C263-A94DE6F4239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13920816"/>
              </p:ext>
            </p:extLst>
          </p:nvPr>
        </p:nvGraphicFramePr>
        <p:xfrm>
          <a:off x="6096000" y="1825625"/>
          <a:ext cx="5645150" cy="463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2" imgW="5645160" imgH="4635360" progId="">
                  <p:embed/>
                </p:oleObj>
              </mc:Choice>
              <mc:Fallback>
                <p:oleObj name="PBrush" r:id="rId2" imgW="5645160" imgH="463536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096000" y="1825625"/>
                        <a:ext cx="5645150" cy="4635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3B2D57F4-97B4-0E75-510B-6F58E05E57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833" y="3777673"/>
            <a:ext cx="4542879" cy="261683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DE4B2C4-BFD9-C28D-55A8-549D315EA3E5}"/>
              </a:ext>
            </a:extLst>
          </p:cNvPr>
          <p:cNvSpPr txBox="1"/>
          <p:nvPr/>
        </p:nvSpPr>
        <p:spPr>
          <a:xfrm>
            <a:off x="838200" y="641139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</a:rPr>
              <a:t>Prediction</a:t>
            </a:r>
            <a:r>
              <a:rPr lang="en-US" sz="1800" dirty="0"/>
              <a:t>: Rainy and Strong Wind &gt; Play Tennis or Not?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97980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CBAC4-5F95-B3A9-C5EB-F198333672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Stop Growth (Pre-pruning) techniques</a:t>
            </a:r>
            <a:br>
              <a:rPr lang="en-US" dirty="0"/>
            </a:b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5E984C-4300-6D4F-71BB-D34BA04C8851}"/>
              </a:ext>
            </a:extLst>
          </p:cNvPr>
          <p:cNvSpPr txBox="1"/>
          <p:nvPr/>
        </p:nvSpPr>
        <p:spPr>
          <a:xfrm>
            <a:off x="313182" y="1583912"/>
            <a:ext cx="1187881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000" dirty="0"/>
              <a:t>Pre pruning stops the growth of decision tree on an early stage (to </a:t>
            </a:r>
            <a:r>
              <a:rPr lang="en-US" sz="2000" dirty="0">
                <a:solidFill>
                  <a:srgbClr val="FF0000"/>
                </a:solidFill>
              </a:rPr>
              <a:t>avoid complexity of model</a:t>
            </a:r>
            <a:r>
              <a:rPr lang="en-US" sz="2000" dirty="0"/>
              <a:t>).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Complexity of a ML model make it perfect for training data but limits the </a:t>
            </a:r>
            <a:r>
              <a:rPr lang="en-US" sz="2000" dirty="0">
                <a:solidFill>
                  <a:srgbClr val="FF0000"/>
                </a:solidFill>
              </a:rPr>
              <a:t>generalizability of the model </a:t>
            </a:r>
            <a:r>
              <a:rPr lang="en-US" sz="2000" dirty="0"/>
              <a:t>thus the performance degrades on test / production phase.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We can limit the growth of trees by setting </a:t>
            </a:r>
            <a:r>
              <a:rPr lang="en-US" sz="2000" dirty="0">
                <a:solidFill>
                  <a:srgbClr val="FF0000"/>
                </a:solidFill>
              </a:rPr>
              <a:t>constraints</a:t>
            </a:r>
            <a:r>
              <a:rPr lang="en-US" sz="2000" dirty="0"/>
              <a:t> with optimum values using a </a:t>
            </a:r>
            <a:r>
              <a:rPr lang="en-US" sz="2000" dirty="0">
                <a:solidFill>
                  <a:srgbClr val="FF0000"/>
                </a:solidFill>
              </a:rPr>
              <a:t>heuristic approach</a:t>
            </a:r>
            <a:r>
              <a:rPr lang="en-US" sz="2000" dirty="0"/>
              <a:t>.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The </a:t>
            </a:r>
            <a:r>
              <a:rPr lang="en-US" sz="2000" dirty="0">
                <a:solidFill>
                  <a:srgbClr val="FF0000"/>
                </a:solidFill>
              </a:rPr>
              <a:t>validation data </a:t>
            </a:r>
            <a:r>
              <a:rPr lang="en-US" sz="2000" dirty="0"/>
              <a:t>can be used to select best constraints (Hyper-parameters).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A </a:t>
            </a:r>
            <a:r>
              <a:rPr lang="en-US" sz="2000" dirty="0">
                <a:solidFill>
                  <a:srgbClr val="FF0000"/>
                </a:solidFill>
              </a:rPr>
              <a:t>hyperparameter</a:t>
            </a:r>
            <a:r>
              <a:rPr lang="en-US" sz="2000" dirty="0"/>
              <a:t> is a parameter which specifies details of the learning process, in contrast to parameters which determine the model itself.  </a:t>
            </a:r>
          </a:p>
          <a:p>
            <a:r>
              <a:rPr lang="en-US" sz="2000" dirty="0"/>
              <a:t>Some of hyperparameters can be used as a constraint in decision trees are as follows: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max_depth</a:t>
            </a:r>
            <a:r>
              <a:rPr lang="en-US" sz="2000" dirty="0"/>
              <a:t>: maximum depth of decision tree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min_sample_split</a:t>
            </a:r>
            <a:r>
              <a:rPr lang="en-US" sz="2000" dirty="0"/>
              <a:t>: The minimum number of samples required to split an internal node: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min_samples_leaf</a:t>
            </a:r>
            <a:r>
              <a:rPr lang="en-US" sz="2000" dirty="0"/>
              <a:t>: The minimum number of samples required to be at a leaf node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min_impurity_decrease</a:t>
            </a:r>
            <a:r>
              <a:rPr lang="en-US" sz="2000" dirty="0"/>
              <a:t>: The minimum decrease in impurity  by </a:t>
            </a:r>
            <a:r>
              <a:rPr lang="en-US" sz="2000" dirty="0" err="1"/>
              <a:t>spliting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3131652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83E234-D387-E9E8-C658-C079AD2B3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Hyper-parameters</a:t>
            </a:r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362B3212-1EF9-3B4B-7955-C86E1275D7B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84953632"/>
              </p:ext>
            </p:extLst>
          </p:nvPr>
        </p:nvGraphicFramePr>
        <p:xfrm>
          <a:off x="905723" y="1690688"/>
          <a:ext cx="10380554" cy="4557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2" imgW="14884560" imgH="6527880" progId="">
                  <p:embed/>
                </p:oleObj>
              </mc:Choice>
              <mc:Fallback>
                <p:oleObj name="PBrush" r:id="rId2" imgW="14884560" imgH="652788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905723" y="1690688"/>
                        <a:ext cx="10380554" cy="45577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706044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49F1A-F6FA-0447-590F-DE7D524AB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 pruning techniques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6AC826-2681-8CDA-C5C7-C684DCC2B3FB}"/>
              </a:ext>
            </a:extLst>
          </p:cNvPr>
          <p:cNvSpPr txBox="1"/>
          <p:nvPr/>
        </p:nvSpPr>
        <p:spPr>
          <a:xfrm>
            <a:off x="496062" y="1859339"/>
            <a:ext cx="675513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Cost complexity pruning (CCP) </a:t>
            </a:r>
            <a:r>
              <a:rPr lang="en-US" dirty="0"/>
              <a:t>provides an option to control the size of a tree by pruning </a:t>
            </a:r>
            <a:r>
              <a:rPr lang="en-US" dirty="0">
                <a:solidFill>
                  <a:srgbClr val="C00000"/>
                </a:solidFill>
              </a:rPr>
              <a:t>after creating the tree</a:t>
            </a:r>
            <a:r>
              <a:rPr lang="en-US" dirty="0"/>
              <a:t>. </a:t>
            </a:r>
          </a:p>
          <a:p>
            <a:endParaRPr lang="en-US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pruning technique adds </a:t>
            </a:r>
            <a:r>
              <a:rPr lang="en-US" dirty="0">
                <a:solidFill>
                  <a:srgbClr val="C00000"/>
                </a:solidFill>
              </a:rPr>
              <a:t>complexity penalty </a:t>
            </a:r>
            <a:r>
              <a:rPr lang="en-US" dirty="0"/>
              <a:t>to impurity.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 is parameterized by the cost complexity parameter, </a:t>
            </a:r>
            <a:r>
              <a:rPr lang="en-US" dirty="0" err="1">
                <a:solidFill>
                  <a:srgbClr val="C00000"/>
                </a:solidFill>
              </a:rPr>
              <a:t>ccp_alpha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Greater values of </a:t>
            </a:r>
            <a:r>
              <a:rPr lang="en-US" dirty="0" err="1"/>
              <a:t>ccp_alpha</a:t>
            </a:r>
            <a:r>
              <a:rPr lang="en-US" dirty="0"/>
              <a:t> increase the number of nodes pruned.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When </a:t>
            </a:r>
            <a:r>
              <a:rPr lang="en-US" dirty="0" err="1"/>
              <a:t>ccp_alpha</a:t>
            </a:r>
            <a:r>
              <a:rPr lang="en-US" dirty="0"/>
              <a:t> is set to zero, the tree overfits.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As alpha increases, more of the tree is pruned, thus creating a decision tree that generalizes better.</a:t>
            </a:r>
          </a:p>
          <a:p>
            <a:endParaRPr lang="en-US" dirty="0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194BD115-0048-7C15-1AF9-B92A092F492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5537136"/>
              </p:ext>
            </p:extLst>
          </p:nvPr>
        </p:nvGraphicFramePr>
        <p:xfrm>
          <a:off x="7461504" y="1690688"/>
          <a:ext cx="4361688" cy="27889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2" imgW="3962520" imgH="2533680" progId="">
                  <p:embed/>
                </p:oleObj>
              </mc:Choice>
              <mc:Fallback>
                <p:oleObj name="PBrush" r:id="rId2" imgW="3962520" imgH="2533680" progId="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194BD115-0048-7C15-1AF9-B92A092F492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461504" y="1690688"/>
                        <a:ext cx="4361688" cy="27889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689665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08621-DC70-880D-930D-F148C92AF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Cost complexity pruning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8A5063-C31F-71BE-F37F-4434F7A98EE3}"/>
              </a:ext>
            </a:extLst>
          </p:cNvPr>
          <p:cNvSpPr txBox="1"/>
          <p:nvPr/>
        </p:nvSpPr>
        <p:spPr>
          <a:xfrm>
            <a:off x="192024" y="1788278"/>
            <a:ext cx="7141464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Minimal cost complexity pruning recursively finds the node with the “</a:t>
            </a:r>
            <a:r>
              <a:rPr lang="en-US" dirty="0">
                <a:solidFill>
                  <a:srgbClr val="C00000"/>
                </a:solidFill>
              </a:rPr>
              <a:t>weakest link</a:t>
            </a:r>
            <a:r>
              <a:rPr lang="en-US" dirty="0"/>
              <a:t>”.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weakest link is characterized by an effective alpha, where the nodes with the </a:t>
            </a:r>
            <a:r>
              <a:rPr lang="en-US" dirty="0">
                <a:solidFill>
                  <a:srgbClr val="C00000"/>
                </a:solidFill>
              </a:rPr>
              <a:t>smallest effective alpha </a:t>
            </a:r>
            <a:r>
              <a:rPr lang="en-US" dirty="0"/>
              <a:t>are pruned first.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Path of cost complexity pruning returns the effective alphas and the corresponding </a:t>
            </a:r>
            <a:r>
              <a:rPr lang="en-US" dirty="0">
                <a:solidFill>
                  <a:srgbClr val="C00000"/>
                </a:solidFill>
              </a:rPr>
              <a:t>total leaf impurities </a:t>
            </a:r>
            <a:r>
              <a:rPr lang="en-US" dirty="0"/>
              <a:t>at each step of the pruning process.</a:t>
            </a:r>
          </a:p>
          <a:p>
            <a:r>
              <a:rPr lang="en-US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As alpha increases, more of the tree is pruned, which increases the total impurity of its leaves.</a:t>
            </a:r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CE410FE9-39E1-66DE-9623-CBFD8634B7C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58026457"/>
              </p:ext>
            </p:extLst>
          </p:nvPr>
        </p:nvGraphicFramePr>
        <p:xfrm>
          <a:off x="7424928" y="3442280"/>
          <a:ext cx="4005072" cy="29767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2" imgW="5638680" imgH="4191120" progId="">
                  <p:embed/>
                </p:oleObj>
              </mc:Choice>
              <mc:Fallback>
                <p:oleObj name="PBrush" r:id="rId2" imgW="5638680" imgH="4191120" progId="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CE410FE9-39E1-66DE-9623-CBFD8634B7C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424928" y="3442280"/>
                        <a:ext cx="4005072" cy="297674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3DA00862-55D7-944C-5896-950016B8818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12042354"/>
              </p:ext>
            </p:extLst>
          </p:nvPr>
        </p:nvGraphicFramePr>
        <p:xfrm>
          <a:off x="7424928" y="368853"/>
          <a:ext cx="3928872" cy="2838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4" imgW="6248520" imgH="4514760" progId="">
                  <p:embed/>
                </p:oleObj>
              </mc:Choice>
              <mc:Fallback>
                <p:oleObj name="PBrush" r:id="rId4" imgW="6248520" imgH="451476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424928" y="368853"/>
                        <a:ext cx="3928872" cy="2838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235823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0DE7F7-DB64-6EE0-6B9B-48D87B043E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773" y="22217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Model Assessment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71087C-DABE-508A-E611-2FB3B29E4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32D33-4280-084A-95CA-F611CFB15E66}" type="slidenum">
              <a:rPr lang="en-US" smtClean="0"/>
              <a:pPr/>
              <a:t>34</a:t>
            </a:fld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FF1C33F-8AC7-5995-72BA-8444BA681CFA}"/>
              </a:ext>
            </a:extLst>
          </p:cNvPr>
          <p:cNvGrpSpPr/>
          <p:nvPr/>
        </p:nvGrpSpPr>
        <p:grpSpPr>
          <a:xfrm>
            <a:off x="384048" y="1347780"/>
            <a:ext cx="3163495" cy="4687260"/>
            <a:chOff x="1377627" y="1347780"/>
            <a:chExt cx="2169916" cy="3945302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B5AD5089-FCEA-41E1-8E5F-9E1EEBE666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7627" y="1347780"/>
              <a:ext cx="2169916" cy="3945302"/>
            </a:xfrm>
            <a:prstGeom prst="rect">
              <a:avLst/>
            </a:prstGeom>
            <a:ln w="3175">
              <a:solidFill>
                <a:schemeClr val="bg1">
                  <a:lumMod val="50000"/>
                </a:schemeClr>
              </a:solidFill>
            </a:ln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A5977325-E4F7-348E-4F6B-C4721A8969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47371" y="4380553"/>
              <a:ext cx="1937288" cy="811905"/>
            </a:xfrm>
            <a:prstGeom prst="rect">
              <a:avLst/>
            </a:prstGeom>
          </p:spPr>
        </p:pic>
      </p:grp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58704AFC-0505-3E15-91C9-D6671EBC5EB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07490154"/>
              </p:ext>
            </p:extLst>
          </p:nvPr>
        </p:nvGraphicFramePr>
        <p:xfrm>
          <a:off x="4058868" y="2262378"/>
          <a:ext cx="2746171" cy="30914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4" imgW="3282840" imgH="3695760" progId="">
                  <p:embed/>
                </p:oleObj>
              </mc:Choice>
              <mc:Fallback>
                <p:oleObj name="PBrush" r:id="rId4" imgW="3282840" imgH="369576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058868" y="2262378"/>
                        <a:ext cx="2746171" cy="309143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>
            <a:extLst>
              <a:ext uri="{FF2B5EF4-FFF2-40B4-BE49-F238E27FC236}">
                <a16:creationId xmlns:a16="http://schemas.microsoft.com/office/drawing/2014/main" id="{0806378F-442B-6832-F531-AA35D034906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39642949"/>
              </p:ext>
            </p:extLst>
          </p:nvPr>
        </p:nvGraphicFramePr>
        <p:xfrm>
          <a:off x="6991474" y="1412398"/>
          <a:ext cx="5032886" cy="40332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6" imgW="5562720" imgH="4457880" progId="">
                  <p:embed/>
                </p:oleObj>
              </mc:Choice>
              <mc:Fallback>
                <p:oleObj name="PBrush" r:id="rId6" imgW="5562720" imgH="445788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991474" y="1412398"/>
                        <a:ext cx="5032886" cy="403320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B369663A-7596-1530-AF52-3B8FB169A25C}"/>
              </a:ext>
            </a:extLst>
          </p:cNvPr>
          <p:cNvSpPr txBox="1"/>
          <p:nvPr/>
        </p:nvSpPr>
        <p:spPr>
          <a:xfrm>
            <a:off x="8439212" y="978448"/>
            <a:ext cx="21374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Confusion Matrix</a:t>
            </a:r>
          </a:p>
        </p:txBody>
      </p:sp>
    </p:spTree>
    <p:extLst>
      <p:ext uri="{BB962C8B-B14F-4D97-AF65-F5344CB8AC3E}">
        <p14:creationId xmlns:p14="http://schemas.microsoft.com/office/powerpoint/2010/main" val="32998726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4062FF-111C-1A01-B8E9-904550216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Preprocessing - Balancing Training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586D65-FF13-2399-BAD2-0CCC3DC16C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06805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 dataset in which most of examples belong to a same class is not a good training set for learning (Low Impurity).</a:t>
            </a:r>
          </a:p>
          <a:p>
            <a:pPr marL="0" indent="0">
              <a:buNone/>
            </a:pPr>
            <a:r>
              <a:rPr lang="en-US" dirty="0"/>
              <a:t>We need to </a:t>
            </a:r>
            <a:r>
              <a:rPr lang="en-US" dirty="0">
                <a:solidFill>
                  <a:srgbClr val="C00000"/>
                </a:solidFill>
              </a:rPr>
              <a:t>balance</a:t>
            </a:r>
            <a:r>
              <a:rPr lang="en-US" dirty="0"/>
              <a:t> such dataset using balancing techniques.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273E45-E2F3-4D5E-792E-01622A835F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5707" y="3857127"/>
            <a:ext cx="1614487" cy="18806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99D59D-B702-EF08-FF45-3A48EE7077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1732" y="3853211"/>
            <a:ext cx="1614487" cy="1884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6533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B08745-295C-8647-F717-68DA33F3D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Right Assessment in Imbalanced Data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241557-BC7B-AE33-0C5D-6CE069DCF6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919691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If there is a dataset with more than 90% percent of one class a model which classifies all samples into that class will have an excellent accuracy (more than 90%).</a:t>
            </a:r>
          </a:p>
          <a:p>
            <a:pPr marL="0" indent="0">
              <a:buNone/>
            </a:pPr>
            <a:r>
              <a:rPr lang="en-US" dirty="0"/>
              <a:t>In such cases, </a:t>
            </a:r>
            <a:r>
              <a:rPr lang="en-US" dirty="0">
                <a:solidFill>
                  <a:srgbClr val="C00000"/>
                </a:solidFill>
              </a:rPr>
              <a:t>Sensitivity</a:t>
            </a:r>
            <a:r>
              <a:rPr lang="en-US" dirty="0"/>
              <a:t> (Recall) and </a:t>
            </a:r>
            <a:r>
              <a:rPr lang="en-US" dirty="0">
                <a:solidFill>
                  <a:srgbClr val="C00000"/>
                </a:solidFill>
              </a:rPr>
              <a:t>Specificity</a:t>
            </a:r>
            <a:r>
              <a:rPr lang="en-US" dirty="0"/>
              <a:t> measures should be calculated besides accuracy rate.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It is also possible to design a loss function that is </a:t>
            </a:r>
            <a:r>
              <a:rPr lang="en-US" dirty="0">
                <a:solidFill>
                  <a:srgbClr val="C00000"/>
                </a:solidFill>
              </a:rPr>
              <a:t>penalizing</a:t>
            </a:r>
            <a:r>
              <a:rPr lang="en-US" dirty="0"/>
              <a:t> wrong classification of the rare class more than wrong classifications of the abundant class.</a:t>
            </a:r>
          </a:p>
        </p:txBody>
      </p:sp>
    </p:spTree>
    <p:extLst>
      <p:ext uri="{BB962C8B-B14F-4D97-AF65-F5344CB8AC3E}">
        <p14:creationId xmlns:p14="http://schemas.microsoft.com/office/powerpoint/2010/main" val="22130086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D929DF-D922-1B17-A86F-6882E6ADD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Resampling from Imbalanced Data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DC39B0-A115-DA8F-1BF4-52E16D4A56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Under-sampling: </a:t>
            </a:r>
          </a:p>
          <a:p>
            <a:pPr marL="0" indent="0">
              <a:buNone/>
            </a:pPr>
            <a:r>
              <a:rPr lang="en-US" dirty="0"/>
              <a:t>Balances the dataset by reducing the size of large classes.</a:t>
            </a:r>
          </a:p>
          <a:p>
            <a:pPr marL="0" indent="0">
              <a:buNone/>
            </a:pPr>
            <a:r>
              <a:rPr lang="en-US" dirty="0"/>
              <a:t>This method is used when large quantity of data is available for training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Over-sampling:</a:t>
            </a:r>
          </a:p>
          <a:p>
            <a:pPr marL="0" indent="0">
              <a:buNone/>
            </a:pPr>
            <a:r>
              <a:rPr lang="en-US" dirty="0"/>
              <a:t>Balance dataset by increasing the size of rare classes.</a:t>
            </a:r>
          </a:p>
          <a:p>
            <a:pPr marL="0" indent="0">
              <a:buNone/>
            </a:pPr>
            <a:r>
              <a:rPr lang="en-US" dirty="0"/>
              <a:t>Oversampling is used when the size of training data is limited.</a:t>
            </a:r>
          </a:p>
          <a:p>
            <a:pPr marL="0" indent="0">
              <a:buNone/>
            </a:pPr>
            <a:r>
              <a:rPr lang="en-US" dirty="0"/>
              <a:t>New samples are generated using repetition, bootstrapping or SMOTE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531939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DD43DD-FB35-E67E-F448-8CA95E6B1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Preprocessing - Normalizing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A50DF4-90E7-028D-D0AB-0CD418F309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Loss function in Decision Tree is </a:t>
            </a:r>
            <a:r>
              <a:rPr lang="en-US" dirty="0">
                <a:solidFill>
                  <a:srgbClr val="C00000"/>
                </a:solidFill>
              </a:rPr>
              <a:t>impurity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Despite many ML models this loss function (impurity) is not affected by distance between feature values, therefore, normalizing features (scaling) has </a:t>
            </a:r>
            <a:r>
              <a:rPr lang="en-US" dirty="0">
                <a:solidFill>
                  <a:srgbClr val="C00000"/>
                </a:solidFill>
              </a:rPr>
              <a:t>no impact on performance </a:t>
            </a:r>
            <a:r>
              <a:rPr lang="en-US" dirty="0"/>
              <a:t>of the model.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In white-box models (e.g., Decision Tree), not just prediction but </a:t>
            </a:r>
            <a:r>
              <a:rPr lang="en-US" dirty="0">
                <a:solidFill>
                  <a:srgbClr val="C00000"/>
                </a:solidFill>
              </a:rPr>
              <a:t>interpretability</a:t>
            </a:r>
            <a:r>
              <a:rPr lang="en-US" dirty="0"/>
              <a:t> of results is important, especially if the model is used in a semi-automated decision-making process.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2,3 -&gt; </a:t>
            </a:r>
            <a:r>
              <a:rPr lang="en-US" dirty="0">
                <a:solidFill>
                  <a:srgbClr val="C00000"/>
                </a:solidFill>
              </a:rPr>
              <a:t>Normalizing features is not recommended </a:t>
            </a:r>
            <a:r>
              <a:rPr lang="en-US" dirty="0"/>
              <a:t>since it has no effect on performance but makes results less interpretable.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66589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B8B88-C624-B9F4-9382-00BC3E72C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Dealing with missing values in D-tree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521A58-1736-635E-30B1-C6E4A74000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0" dirty="0">
                <a:effectLst/>
              </a:rPr>
              <a:t>All missing values assigned to a node with the </a:t>
            </a:r>
            <a:r>
              <a:rPr lang="en-US" b="0" dirty="0">
                <a:solidFill>
                  <a:srgbClr val="C00000"/>
                </a:solidFill>
                <a:effectLst/>
              </a:rPr>
              <a:t>biggest number </a:t>
            </a:r>
            <a:r>
              <a:rPr lang="en-US" b="0" dirty="0">
                <a:effectLst/>
              </a:rPr>
              <a:t>of instances.</a:t>
            </a:r>
          </a:p>
          <a:p>
            <a:endParaRPr lang="en-US" b="0" dirty="0">
              <a:effectLst/>
            </a:endParaRPr>
          </a:p>
          <a:p>
            <a:r>
              <a:rPr lang="en-US" b="0" dirty="0">
                <a:effectLst/>
              </a:rPr>
              <a:t>Missing values are distributed to all children </a:t>
            </a:r>
            <a:r>
              <a:rPr lang="en-US" b="0" dirty="0">
                <a:solidFill>
                  <a:srgbClr val="C00000"/>
                </a:solidFill>
                <a:effectLst/>
              </a:rPr>
              <a:t>proportional</a:t>
            </a:r>
            <a:r>
              <a:rPr lang="en-US" b="0" dirty="0">
                <a:effectLst/>
              </a:rPr>
              <a:t> with the number of instances from each child node.</a:t>
            </a:r>
          </a:p>
          <a:p>
            <a:endParaRPr lang="en-US" b="0" dirty="0">
              <a:effectLst/>
            </a:endParaRPr>
          </a:p>
          <a:p>
            <a:r>
              <a:rPr lang="en-US" b="0" dirty="0">
                <a:effectLst/>
              </a:rPr>
              <a:t>Missing values are distributed randomly to only </a:t>
            </a:r>
            <a:r>
              <a:rPr lang="en-US" b="0" dirty="0">
                <a:solidFill>
                  <a:srgbClr val="C00000"/>
                </a:solidFill>
                <a:effectLst/>
              </a:rPr>
              <a:t>one single child</a:t>
            </a:r>
            <a:r>
              <a:rPr lang="en-US" b="0" dirty="0">
                <a:effectLst/>
              </a:rPr>
              <a:t> node.</a:t>
            </a:r>
          </a:p>
          <a:p>
            <a:endParaRPr lang="en-US" b="0" dirty="0">
              <a:effectLst/>
            </a:endParaRPr>
          </a:p>
          <a:p>
            <a:r>
              <a:rPr lang="en-US" b="0" dirty="0">
                <a:effectLst/>
              </a:rPr>
              <a:t>Missing values can be handled during data </a:t>
            </a:r>
            <a:r>
              <a:rPr lang="en-US" b="0" dirty="0">
                <a:solidFill>
                  <a:srgbClr val="C00000"/>
                </a:solidFill>
                <a:effectLst/>
              </a:rPr>
              <a:t>pre-processing</a:t>
            </a:r>
            <a:r>
              <a:rPr lang="en-US" b="0" dirty="0">
                <a:effectLst/>
              </a:rPr>
              <a:t> phase.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93035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5C2DEF-7AE3-B8B3-5C69-2372D3A8E9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 as a Non-linear Classifier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AB3237-222F-3991-36A8-CAFF72BDDE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Decision trees divide the feature space into axis-parallel rectangles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B3F26B53-9C58-2A3B-BBEC-211B83B36CB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36432842"/>
              </p:ext>
            </p:extLst>
          </p:nvPr>
        </p:nvGraphicFramePr>
        <p:xfrm>
          <a:off x="1987550" y="2601913"/>
          <a:ext cx="9074150" cy="4070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2" imgW="9074160" imgH="4070520" progId="">
                  <p:embed/>
                </p:oleObj>
              </mc:Choice>
              <mc:Fallback>
                <p:oleObj name="PBrush" r:id="rId2" imgW="9074160" imgH="407052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987550" y="2601913"/>
                        <a:ext cx="9074150" cy="4070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5691429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34E6546-DC6E-8D93-90F2-16D817CC1C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308" y="2400300"/>
            <a:ext cx="6225641" cy="35861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184AE1A-AC36-8489-D2E7-D826B0019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Convert Decision trees to IF-THEN rules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75A3B1-43DF-136A-7D22-46C46F8610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D9B30ECB-8D7E-C53F-015B-A2C4D998C58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904450"/>
              </p:ext>
            </p:extLst>
          </p:nvPr>
        </p:nvGraphicFramePr>
        <p:xfrm>
          <a:off x="6457949" y="1825625"/>
          <a:ext cx="5327650" cy="2082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3" imgW="5327640" imgH="2082960" progId="">
                  <p:embed/>
                </p:oleObj>
              </mc:Choice>
              <mc:Fallback>
                <p:oleObj name="PBrush" r:id="rId3" imgW="5327640" imgH="208296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457949" y="1825625"/>
                        <a:ext cx="5327650" cy="2082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525565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06663A3-4F90-043A-9D92-B17D9D3D76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840" y="1366267"/>
            <a:ext cx="11145615" cy="4423817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3339716-E5EF-5C11-2CC5-4443DF9C37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223267"/>
            <a:ext cx="8229600" cy="11430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Application of Decision Tree</a:t>
            </a:r>
            <a:br>
              <a:rPr lang="en-US" dirty="0"/>
            </a:b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BB48BF-E878-5CFF-0AD9-85953BFF9C63}"/>
              </a:ext>
            </a:extLst>
          </p:cNvPr>
          <p:cNvSpPr txBox="1"/>
          <p:nvPr/>
        </p:nvSpPr>
        <p:spPr>
          <a:xfrm>
            <a:off x="8872135" y="4030562"/>
            <a:ext cx="1607589" cy="830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en-US" sz="12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1-&gt; </a:t>
            </a:r>
            <a:r>
              <a:rPr lang="en-US" sz="1200" b="1" dirty="0">
                <a:solidFill>
                  <a:srgbClr val="00B05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Susceptible</a:t>
            </a: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en-US" sz="12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2-&gt; </a:t>
            </a:r>
            <a:r>
              <a:rPr lang="en-US" sz="1200" b="1" dirty="0">
                <a:solidFill>
                  <a:srgbClr val="FFC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Intermediate</a:t>
            </a: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en-US" sz="12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3-&gt; </a:t>
            </a:r>
            <a:r>
              <a:rPr lang="en-US" sz="1200" b="1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Resistant</a:t>
            </a:r>
          </a:p>
        </p:txBody>
      </p:sp>
    </p:spTree>
    <p:extLst>
      <p:ext uri="{BB962C8B-B14F-4D97-AF65-F5344CB8AC3E}">
        <p14:creationId xmlns:p14="http://schemas.microsoft.com/office/powerpoint/2010/main" val="285275900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240C0-13C2-4B5F-9355-064FA7BCC8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000" dirty="0"/>
              <a:t>Application of Decision Tree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AE5FD041-DE1E-057D-0847-F44BE818D2D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63934" y="1690688"/>
          <a:ext cx="11432791" cy="487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2" imgW="15944760" imgH="6794640" progId="">
                  <p:embed/>
                </p:oleObj>
              </mc:Choice>
              <mc:Fallback>
                <p:oleObj name="PBrush" r:id="rId2" imgW="15944760" imgH="6794640" progId="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AE5FD041-DE1E-057D-0847-F44BE818D2D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63934" y="1690688"/>
                        <a:ext cx="11432791" cy="4876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1840295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B272E0-5D4E-C061-AC6A-781AE68F2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Most Common D-Tree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40F3A9-E1EA-CFE1-AE36-454AAC1C75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>
                <a:solidFill>
                  <a:srgbClr val="C00000"/>
                </a:solidFill>
              </a:rPr>
              <a:t>CART</a:t>
            </a:r>
            <a:r>
              <a:rPr lang="en-US" dirty="0"/>
              <a:t>: Classification And Regression Tree is a non-incremental decision tree inducer for both classification and regression problems. </a:t>
            </a:r>
          </a:p>
          <a:p>
            <a:r>
              <a:rPr lang="en-US" dirty="0">
                <a:solidFill>
                  <a:srgbClr val="C00000"/>
                </a:solidFill>
              </a:rPr>
              <a:t>ID3, C5</a:t>
            </a:r>
            <a:r>
              <a:rPr lang="en-US" dirty="0"/>
              <a:t>: A “decision tree induction algorithm”, developed by Ross Quinlan (1979). ID3 stands for "Iterative </a:t>
            </a:r>
            <a:r>
              <a:rPr lang="en-US" dirty="0" err="1"/>
              <a:t>Dichotomiser</a:t>
            </a:r>
            <a:r>
              <a:rPr lang="en-US" dirty="0"/>
              <a:t> (version) 3". Later versions include C4 (1987), C4.5 (1993), and C5. </a:t>
            </a:r>
          </a:p>
          <a:p>
            <a:r>
              <a:rPr lang="en-US" dirty="0">
                <a:solidFill>
                  <a:srgbClr val="C00000"/>
                </a:solidFill>
              </a:rPr>
              <a:t>SLIQ</a:t>
            </a:r>
            <a:r>
              <a:rPr lang="en-US" dirty="0"/>
              <a:t>: Supervised Learning In Ques uses a fast sub-setting algorithm for determining splits for categorical attributes.</a:t>
            </a:r>
          </a:p>
          <a:p>
            <a:r>
              <a:rPr lang="en-US" dirty="0">
                <a:solidFill>
                  <a:srgbClr val="C00000"/>
                </a:solidFill>
              </a:rPr>
              <a:t>SPRINT</a:t>
            </a:r>
            <a:r>
              <a:rPr lang="en-US" dirty="0"/>
              <a:t>: Scalable </a:t>
            </a:r>
            <a:r>
              <a:rPr lang="en-US" dirty="0" err="1"/>
              <a:t>PaRallelizable</a:t>
            </a:r>
            <a:r>
              <a:rPr lang="en-US" dirty="0"/>
              <a:t> </a:t>
            </a:r>
            <a:r>
              <a:rPr lang="en-US" dirty="0" err="1"/>
              <a:t>INndution</a:t>
            </a:r>
            <a:r>
              <a:rPr lang="en-US" dirty="0"/>
              <a:t> of decision Trees  is a scalable parallel classifier for data mining. </a:t>
            </a:r>
          </a:p>
          <a:p>
            <a:r>
              <a:rPr lang="en-US" dirty="0">
                <a:solidFill>
                  <a:srgbClr val="C00000"/>
                </a:solidFill>
              </a:rPr>
              <a:t>VFDT</a:t>
            </a:r>
            <a:r>
              <a:rPr lang="en-US" dirty="0"/>
              <a:t>: Very Fast Decision Trees learner reduces training time for large incremental data sets by subsampling the incoming data stream. </a:t>
            </a:r>
          </a:p>
          <a:p>
            <a:r>
              <a:rPr lang="en-US" dirty="0">
                <a:solidFill>
                  <a:srgbClr val="C00000"/>
                </a:solidFill>
              </a:rPr>
              <a:t>EFDT</a:t>
            </a:r>
            <a:r>
              <a:rPr lang="en-US" dirty="0"/>
              <a:t> : Extremely Fast Decision Tree learner is statistically more powerful than VFDT, allowing it to learn more detailed trees from less data.</a:t>
            </a:r>
          </a:p>
        </p:txBody>
      </p:sp>
    </p:spTree>
    <p:extLst>
      <p:ext uri="{BB962C8B-B14F-4D97-AF65-F5344CB8AC3E}">
        <p14:creationId xmlns:p14="http://schemas.microsoft.com/office/powerpoint/2010/main" val="288825570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834203-4692-7958-C03C-C6C62779E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D-Tree Advantages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92F080-82E9-88E6-F7A5-E684707FC1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2425"/>
            <a:ext cx="10515600" cy="4351338"/>
          </a:xfrm>
        </p:spPr>
        <p:txBody>
          <a:bodyPr/>
          <a:lstStyle/>
          <a:p>
            <a:r>
              <a:rPr lang="en-US" dirty="0"/>
              <a:t>Handle</a:t>
            </a:r>
            <a:r>
              <a:rPr lang="en-US" dirty="0">
                <a:solidFill>
                  <a:srgbClr val="C00000"/>
                </a:solidFill>
              </a:rPr>
              <a:t> non-Linear classification</a:t>
            </a:r>
          </a:p>
          <a:p>
            <a:r>
              <a:rPr lang="en-US" dirty="0">
                <a:solidFill>
                  <a:srgbClr val="C00000"/>
                </a:solidFill>
              </a:rPr>
              <a:t>Interpretability</a:t>
            </a:r>
            <a:r>
              <a:rPr lang="en-US" dirty="0"/>
              <a:t> of results</a:t>
            </a:r>
          </a:p>
          <a:p>
            <a:r>
              <a:rPr lang="en-US" dirty="0">
                <a:solidFill>
                  <a:srgbClr val="C00000"/>
                </a:solidFill>
              </a:rPr>
              <a:t>Transparency</a:t>
            </a:r>
            <a:r>
              <a:rPr lang="en-US" dirty="0"/>
              <a:t> in producing results (White-box model) </a:t>
            </a:r>
          </a:p>
          <a:p>
            <a:r>
              <a:rPr lang="en-US" dirty="0"/>
              <a:t>Accuracy is reasonable for most </a:t>
            </a:r>
            <a:r>
              <a:rPr lang="en-US" dirty="0">
                <a:solidFill>
                  <a:srgbClr val="C00000"/>
                </a:solidFill>
              </a:rPr>
              <a:t>uncomplex problems</a:t>
            </a:r>
          </a:p>
          <a:p>
            <a:r>
              <a:rPr lang="en-US" dirty="0"/>
              <a:t>Model transparency supports semi-automated </a:t>
            </a:r>
            <a:r>
              <a:rPr lang="en-US" dirty="0">
                <a:solidFill>
                  <a:srgbClr val="C00000"/>
                </a:solidFill>
              </a:rPr>
              <a:t>decision making </a:t>
            </a:r>
            <a:r>
              <a:rPr lang="en-US" dirty="0"/>
              <a:t>suitable for many applications</a:t>
            </a:r>
          </a:p>
          <a:p>
            <a:r>
              <a:rPr lang="en-US" dirty="0"/>
              <a:t>Decision trees are able to generate understandable </a:t>
            </a:r>
            <a:r>
              <a:rPr lang="en-US" dirty="0">
                <a:solidFill>
                  <a:srgbClr val="C00000"/>
                </a:solidFill>
              </a:rPr>
              <a:t>rules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694208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26196B-A8F0-1571-9D99-64E22ED84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D-Tree Disadvantages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8DE8C5-1F4E-B560-C4F4-800DD931BB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Accuracy is less than some advanced ML techniques (e.g., DNNs) for some </a:t>
            </a:r>
            <a:r>
              <a:rPr lang="en-US" dirty="0">
                <a:solidFill>
                  <a:srgbClr val="C00000"/>
                </a:solidFill>
              </a:rPr>
              <a:t>complex classification / prediction </a:t>
            </a:r>
            <a:r>
              <a:rPr lang="en-US" dirty="0"/>
              <a:t>problems</a:t>
            </a:r>
          </a:p>
          <a:p>
            <a:r>
              <a:rPr lang="en-US" dirty="0"/>
              <a:t>Decision trees are prone to errors in classification problems with </a:t>
            </a:r>
            <a:r>
              <a:rPr lang="en-US" dirty="0">
                <a:solidFill>
                  <a:srgbClr val="C00000"/>
                </a:solidFill>
              </a:rPr>
              <a:t>small number of training </a:t>
            </a:r>
            <a:r>
              <a:rPr lang="en-US" dirty="0"/>
              <a:t>examples.</a:t>
            </a:r>
          </a:p>
          <a:p>
            <a:r>
              <a:rPr lang="en-US" dirty="0"/>
              <a:t>The processes of growing and pruning of decisions tree are </a:t>
            </a:r>
            <a:r>
              <a:rPr lang="en-US" dirty="0">
                <a:solidFill>
                  <a:srgbClr val="C00000"/>
                </a:solidFill>
              </a:rPr>
              <a:t>computationally expensive</a:t>
            </a:r>
          </a:p>
          <a:p>
            <a:r>
              <a:rPr lang="en-US" dirty="0"/>
              <a:t>The Decision trees are prone to </a:t>
            </a:r>
            <a:r>
              <a:rPr lang="en-US" dirty="0">
                <a:solidFill>
                  <a:srgbClr val="C00000"/>
                </a:solidFill>
              </a:rPr>
              <a:t>overfitting</a:t>
            </a:r>
            <a:r>
              <a:rPr lang="en-US" dirty="0"/>
              <a:t> problem.</a:t>
            </a:r>
          </a:p>
          <a:p>
            <a:r>
              <a:rPr lang="en-US" dirty="0"/>
              <a:t>A small change in the training data can lead to a completely different tree structure, making decision trees </a:t>
            </a:r>
            <a:r>
              <a:rPr lang="en-US" dirty="0">
                <a:solidFill>
                  <a:srgbClr val="C00000"/>
                </a:solidFill>
              </a:rPr>
              <a:t>unstable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023129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D47934-1B93-B2BD-9713-0096455F7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 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E3ADDE-945E-423E-8893-2D7E2DC34847}"/>
              </a:ext>
            </a:extLst>
          </p:cNvPr>
          <p:cNvSpPr txBox="1"/>
          <p:nvPr/>
        </p:nvSpPr>
        <p:spPr>
          <a:xfrm>
            <a:off x="918210" y="1690688"/>
            <a:ext cx="10813542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Clean the dataset used in the first assignment in a way that is suitable for decision trees. </a:t>
            </a:r>
          </a:p>
          <a:p>
            <a:endParaRPr lang="en-US" dirty="0"/>
          </a:p>
          <a:p>
            <a:r>
              <a:rPr lang="en-US" dirty="0"/>
              <a:t>Create a binary decision tree using Gini index impurity measure over the cleaned data to predict Resistance (as the label) by </a:t>
            </a:r>
            <a:r>
              <a:rPr lang="en-US" dirty="0" err="1"/>
              <a:t>Patient_Age</a:t>
            </a:r>
            <a:r>
              <a:rPr lang="en-US" dirty="0"/>
              <a:t>, Bacteria, and Antimicrobial (as features).</a:t>
            </a:r>
          </a:p>
          <a:p>
            <a:endParaRPr lang="en-US" dirty="0"/>
          </a:p>
          <a:p>
            <a:r>
              <a:rPr lang="en-US" dirty="0"/>
              <a:t>Consider the following ranges of values for hyper-parameters:</a:t>
            </a:r>
          </a:p>
          <a:p>
            <a:r>
              <a:rPr lang="en-US" dirty="0" err="1"/>
              <a:t>max_depth</a:t>
            </a:r>
            <a:r>
              <a:rPr lang="en-US" dirty="0"/>
              <a:t> = [3, 5, 10, 15]</a:t>
            </a:r>
          </a:p>
          <a:p>
            <a:r>
              <a:rPr lang="en-US" dirty="0" err="1"/>
              <a:t>min_sample_split</a:t>
            </a:r>
            <a:r>
              <a:rPr lang="en-US" dirty="0"/>
              <a:t>= [5, 10, 30, 60]</a:t>
            </a:r>
          </a:p>
          <a:p>
            <a:r>
              <a:rPr lang="en-US" dirty="0" err="1"/>
              <a:t>min_samples_leaf</a:t>
            </a:r>
            <a:r>
              <a:rPr lang="en-US" dirty="0"/>
              <a:t>= [3, 10, 20, 40]</a:t>
            </a:r>
          </a:p>
          <a:p>
            <a:r>
              <a:rPr lang="en-US" dirty="0" err="1"/>
              <a:t>min_impurity_decrease</a:t>
            </a:r>
            <a:r>
              <a:rPr lang="en-US" dirty="0"/>
              <a:t> = [0.05, 0.01, 0.001, 0.0005] </a:t>
            </a:r>
          </a:p>
          <a:p>
            <a:r>
              <a:rPr lang="en-US" dirty="0" err="1"/>
              <a:t>ccp_alpha</a:t>
            </a:r>
            <a:r>
              <a:rPr lang="en-US" dirty="0"/>
              <a:t> = [0.01, 0.001, 0.0005, 0.0001] </a:t>
            </a:r>
          </a:p>
          <a:p>
            <a:endParaRPr lang="en-US" dirty="0"/>
          </a:p>
          <a:p>
            <a:r>
              <a:rPr lang="en-US" dirty="0"/>
              <a:t>Spilt data into train, test, and validation (72%, 20%, 8%) and use validation data to select best hyper-parameter.</a:t>
            </a:r>
          </a:p>
          <a:p>
            <a:r>
              <a:rPr lang="en-US" dirty="0"/>
              <a:t>Calculate accuracy , specificity , and sensitivity of the best </a:t>
            </a:r>
            <a:r>
              <a:rPr lang="en-US" dirty="0" err="1"/>
              <a:t>Dtree</a:t>
            </a:r>
            <a:r>
              <a:rPr lang="en-US" dirty="0"/>
              <a:t> on test data using confusion matrix </a:t>
            </a:r>
          </a:p>
          <a:p>
            <a:endParaRPr lang="fr-FR" dirty="0"/>
          </a:p>
          <a:p>
            <a:r>
              <a:rPr lang="fr-FR" dirty="0" err="1"/>
              <a:t>Extract</a:t>
            </a:r>
            <a:r>
              <a:rPr lang="fr-FR" dirty="0"/>
              <a:t> </a:t>
            </a:r>
            <a:r>
              <a:rPr lang="fr-FR" dirty="0" err="1"/>
              <a:t>three</a:t>
            </a:r>
            <a:r>
              <a:rPr lang="fr-FR" dirty="0"/>
              <a:t> </a:t>
            </a:r>
            <a:r>
              <a:rPr lang="fr-FR" dirty="0" err="1"/>
              <a:t>rules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the </a:t>
            </a:r>
            <a:r>
              <a:rPr lang="en-US" dirty="0"/>
              <a:t>decision</a:t>
            </a:r>
            <a:r>
              <a:rPr lang="fr-FR" dirty="0"/>
              <a:t> </a:t>
            </a:r>
            <a:r>
              <a:rPr lang="fr-FR" dirty="0" err="1"/>
              <a:t>tree</a:t>
            </a:r>
            <a:r>
              <a:rPr lang="fr-FR" dirty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91927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184EDD-3D5F-C00C-3599-427FFCBB49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Splitting Categorical Variables in D-Tree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8CFF01-A9E8-0493-3FEC-398BB03C36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74673" cy="4351338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Multi-way split: </a:t>
            </a:r>
          </a:p>
          <a:p>
            <a:pPr marL="0" indent="0">
              <a:buNone/>
            </a:pPr>
            <a:r>
              <a:rPr lang="en-US" dirty="0"/>
              <a:t>Use as many partitions as distinct values.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Binary split: </a:t>
            </a:r>
          </a:p>
          <a:p>
            <a:r>
              <a:rPr lang="en-US" dirty="0"/>
              <a:t>Divides values into two subsets </a:t>
            </a:r>
          </a:p>
          <a:p>
            <a:r>
              <a:rPr lang="en-US" dirty="0"/>
              <a:t>Need to find </a:t>
            </a:r>
            <a:r>
              <a:rPr lang="en-US" dirty="0">
                <a:solidFill>
                  <a:srgbClr val="FF0000"/>
                </a:solidFill>
              </a:rPr>
              <a:t>optimal partitioning</a:t>
            </a:r>
            <a:r>
              <a:rPr lang="en-US" dirty="0"/>
              <a:t>.</a:t>
            </a:r>
          </a:p>
          <a:p>
            <a:r>
              <a:rPr lang="en-US" dirty="0"/>
              <a:t>Preserve order property among attribute values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By considering performance issues, most common algorithms </a:t>
            </a:r>
            <a:r>
              <a:rPr lang="en-US" dirty="0">
                <a:solidFill>
                  <a:srgbClr val="C00000"/>
                </a:solidFill>
              </a:rPr>
              <a:t>prefer binary split </a:t>
            </a:r>
            <a:r>
              <a:rPr lang="en-US" dirty="0"/>
              <a:t>since there are too many possibilities for the next split in the multiway D-Trees</a:t>
            </a:r>
          </a:p>
          <a:p>
            <a:endParaRPr lang="en-US" dirty="0"/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81CF29BC-4BD5-553D-871D-5D9F08E2DED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8231601"/>
              </p:ext>
            </p:extLst>
          </p:nvPr>
        </p:nvGraphicFramePr>
        <p:xfrm>
          <a:off x="6403014" y="1584259"/>
          <a:ext cx="3879850" cy="13939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2" imgW="2120760" imgH="762120" progId="">
                  <p:embed/>
                </p:oleObj>
              </mc:Choice>
              <mc:Fallback>
                <p:oleObj name="PBrush" r:id="rId2" imgW="2120760" imgH="76212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403014" y="1584259"/>
                        <a:ext cx="3879850" cy="139395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7ADB634D-4038-2A2F-D42F-6EDAC0865F6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93628692"/>
              </p:ext>
            </p:extLst>
          </p:nvPr>
        </p:nvGraphicFramePr>
        <p:xfrm>
          <a:off x="6315075" y="4001294"/>
          <a:ext cx="2736384" cy="1001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4" imgW="2133720" imgH="781200" progId="">
                  <p:embed/>
                </p:oleObj>
              </mc:Choice>
              <mc:Fallback>
                <p:oleObj name="PBrush" r:id="rId4" imgW="2133720" imgH="78120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315075" y="4001294"/>
                        <a:ext cx="2736384" cy="10017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FE405F63-CEFA-3FA4-98C8-B6AB488C075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51252133"/>
              </p:ext>
            </p:extLst>
          </p:nvPr>
        </p:nvGraphicFramePr>
        <p:xfrm>
          <a:off x="9511300" y="4076700"/>
          <a:ext cx="2427819" cy="9263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6" imgW="2063880" imgH="787320" progId="">
                  <p:embed/>
                </p:oleObj>
              </mc:Choice>
              <mc:Fallback>
                <p:oleObj name="PBrush" r:id="rId6" imgW="2063880" imgH="78732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511300" y="4076700"/>
                        <a:ext cx="2427819" cy="9263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2C90337B-DA66-15AB-ADDA-8079FF701A1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42281414"/>
              </p:ext>
            </p:extLst>
          </p:nvPr>
        </p:nvGraphicFramePr>
        <p:xfrm>
          <a:off x="8086726" y="5561629"/>
          <a:ext cx="2562224" cy="994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8" imgW="2013120" imgH="781200" progId="">
                  <p:embed/>
                </p:oleObj>
              </mc:Choice>
              <mc:Fallback>
                <p:oleObj name="PBrush" r:id="rId8" imgW="2013120" imgH="78120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8086726" y="5561629"/>
                        <a:ext cx="2562224" cy="9941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256452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ED03C98-A666-3EF2-A618-A6AADAC02E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2123" y="3429000"/>
            <a:ext cx="5447618" cy="314151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D18C6E0-B48F-CAF6-71D5-7B718D674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Discretizing Continuous Variables in D-Tree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C861B3-A110-9CD4-7A1B-414AB30A12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2709" y="1788680"/>
            <a:ext cx="10515600" cy="4351338"/>
          </a:xfrm>
        </p:spPr>
        <p:txBody>
          <a:bodyPr/>
          <a:lstStyle/>
          <a:p>
            <a:r>
              <a:rPr lang="en-US" dirty="0"/>
              <a:t>If features are continuous, internal nodes can test the value of a feature against a </a:t>
            </a:r>
            <a:r>
              <a:rPr lang="en-US" dirty="0">
                <a:solidFill>
                  <a:srgbClr val="C00000"/>
                </a:solidFill>
              </a:rPr>
              <a:t>threshold</a:t>
            </a:r>
            <a:r>
              <a:rPr lang="en-US" dirty="0"/>
              <a:t>.</a:t>
            </a:r>
          </a:p>
          <a:p>
            <a:r>
              <a:rPr lang="en-US" dirty="0"/>
              <a:t>Heuristic approaches can be used for finding </a:t>
            </a:r>
            <a:r>
              <a:rPr lang="en-US" dirty="0">
                <a:solidFill>
                  <a:srgbClr val="C00000"/>
                </a:solidFill>
              </a:rPr>
              <a:t>optimal thresholds.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A01FA1-F4C5-95B8-EA7D-D20A0DD2B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67" y="3500644"/>
            <a:ext cx="5453731" cy="3141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0673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2F49CA-870A-A4C0-E640-12829C655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a Random D-Tree from Data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429847-072C-103A-F22C-D26292AE4F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F8B7E46B-53DC-D151-90EA-8490F5786B1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18001424"/>
              </p:ext>
            </p:extLst>
          </p:nvPr>
        </p:nvGraphicFramePr>
        <p:xfrm>
          <a:off x="1393927" y="1482582"/>
          <a:ext cx="8045348" cy="46800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2" imgW="5556240" imgH="3232080" progId="">
                  <p:embed/>
                </p:oleObj>
              </mc:Choice>
              <mc:Fallback>
                <p:oleObj name="PBrush" r:id="rId2" imgW="5556240" imgH="323208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393927" y="1482582"/>
                        <a:ext cx="8045348" cy="46800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82082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D885AF-615A-0317-D66C-3B318B7B3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D-Tree with the Same Data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9BEFB6B-7594-E7FF-F87D-0EBECB22F9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36592" y="1567011"/>
            <a:ext cx="8518816" cy="4351338"/>
          </a:xfrm>
        </p:spPr>
      </p:pic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DC419840-7BF4-65D3-C10A-8C3229876E2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54833445"/>
              </p:ext>
            </p:extLst>
          </p:nvPr>
        </p:nvGraphicFramePr>
        <p:xfrm>
          <a:off x="9480838" y="365125"/>
          <a:ext cx="2355850" cy="1771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3" imgW="2355840" imgH="1771560" progId="">
                  <p:embed/>
                </p:oleObj>
              </mc:Choice>
              <mc:Fallback>
                <p:oleObj name="PBrush" r:id="rId3" imgW="2355840" imgH="177156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480838" y="365125"/>
                        <a:ext cx="2355850" cy="1771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0BC99A9A-53F0-FCE5-7C93-C75E40020498}"/>
              </a:ext>
            </a:extLst>
          </p:cNvPr>
          <p:cNvSpPr txBox="1"/>
          <p:nvPr/>
        </p:nvSpPr>
        <p:spPr>
          <a:xfrm>
            <a:off x="1836592" y="6123543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</a:rPr>
              <a:t>Which D-Tree is better?</a:t>
            </a:r>
          </a:p>
        </p:txBody>
      </p:sp>
    </p:spTree>
    <p:extLst>
      <p:ext uri="{BB962C8B-B14F-4D97-AF65-F5344CB8AC3E}">
        <p14:creationId xmlns:p14="http://schemas.microsoft.com/office/powerpoint/2010/main" val="11123750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71D613-C361-C9D0-52D4-65FDFB4E7B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20DF6D6-FE83-93C7-5E41-A1A709D184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B35E8F1-AD13-DAD4-D88E-3428939DA4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3175" y="681037"/>
            <a:ext cx="8810625" cy="5991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5538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12889</TotalTime>
  <Words>2320</Words>
  <Application>Microsoft Macintosh PowerPoint</Application>
  <PresentationFormat>Widescreen</PresentationFormat>
  <Paragraphs>266</Paragraphs>
  <Slides>46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2" baseType="lpstr">
      <vt:lpstr>Arial</vt:lpstr>
      <vt:lpstr>Calibri</vt:lpstr>
      <vt:lpstr>Calibri Light</vt:lpstr>
      <vt:lpstr>Cambria Math</vt:lpstr>
      <vt:lpstr>Office Theme</vt:lpstr>
      <vt:lpstr>PBrush</vt:lpstr>
      <vt:lpstr>Data Science Engineering Methods and Tools   Lecture 2</vt:lpstr>
      <vt:lpstr>Decision Tree</vt:lpstr>
      <vt:lpstr>Decision Tree - Supervised Learning</vt:lpstr>
      <vt:lpstr>Decision Tree as a Non-linear Classifier</vt:lpstr>
      <vt:lpstr>Splitting Categorical Variables in D-Tree</vt:lpstr>
      <vt:lpstr>Discretizing Continuous Variables in D-Tree</vt:lpstr>
      <vt:lpstr>Making a Random D-Tree from Data</vt:lpstr>
      <vt:lpstr>Another D-Tree with the Same Data</vt:lpstr>
      <vt:lpstr>PowerPoint Presentation</vt:lpstr>
      <vt:lpstr>Problem Statement: Which Tree?</vt:lpstr>
      <vt:lpstr>Smallest Tree </vt:lpstr>
      <vt:lpstr>Which Attribute is the Best?</vt:lpstr>
      <vt:lpstr>Impurity as Loss Function</vt:lpstr>
      <vt:lpstr>Gain</vt:lpstr>
      <vt:lpstr>Splitting by Gain</vt:lpstr>
      <vt:lpstr>Impurity Measures</vt:lpstr>
      <vt:lpstr>Gini Index</vt:lpstr>
      <vt:lpstr>Selection using Information Gain</vt:lpstr>
      <vt:lpstr>Classification Error</vt:lpstr>
      <vt:lpstr>PowerPoint Presentation</vt:lpstr>
      <vt:lpstr>Entropy</vt:lpstr>
      <vt:lpstr>PowerPoint Presentation</vt:lpstr>
      <vt:lpstr>Comparing Impurity Measures</vt:lpstr>
      <vt:lpstr>Information Gain</vt:lpstr>
      <vt:lpstr>Disadvantage of information gain</vt:lpstr>
      <vt:lpstr>Gain Ratio (Quinlan’s Gain Ratio)</vt:lpstr>
      <vt:lpstr>PowerPoint Presentation</vt:lpstr>
      <vt:lpstr>Stop splitting</vt:lpstr>
      <vt:lpstr>Avoid overfitting</vt:lpstr>
      <vt:lpstr>Stop Growth (Pre-pruning) techniques </vt:lpstr>
      <vt:lpstr>Example of Hyper-parameters</vt:lpstr>
      <vt:lpstr>Post pruning techniques</vt:lpstr>
      <vt:lpstr>Cost complexity pruning</vt:lpstr>
      <vt:lpstr>Model Assessment</vt:lpstr>
      <vt:lpstr>Preprocessing - Balancing Training Data</vt:lpstr>
      <vt:lpstr>Right Assessment in Imbalanced Data </vt:lpstr>
      <vt:lpstr>Resampling from Imbalanced Data </vt:lpstr>
      <vt:lpstr>Preprocessing - Normalizing Data</vt:lpstr>
      <vt:lpstr>Dealing with missing values in D-tree</vt:lpstr>
      <vt:lpstr>Convert Decision trees to IF-THEN rules</vt:lpstr>
      <vt:lpstr>Application of Decision Tree </vt:lpstr>
      <vt:lpstr>Application of Decision Tree</vt:lpstr>
      <vt:lpstr>Most Common D-Tree Algorithms</vt:lpstr>
      <vt:lpstr>D-Tree Advantages</vt:lpstr>
      <vt:lpstr>D-Tree Disadvantages</vt:lpstr>
      <vt:lpstr>Assignment 2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Abdolreza Mosaddegh</dc:creator>
  <cp:lastModifiedBy>Xijing Zhang</cp:lastModifiedBy>
  <cp:revision>182</cp:revision>
  <dcterms:created xsi:type="dcterms:W3CDTF">2023-12-26T07:54:20Z</dcterms:created>
  <dcterms:modified xsi:type="dcterms:W3CDTF">2024-03-12T05:53:46Z</dcterms:modified>
</cp:coreProperties>
</file>